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22" roundtripDataSignature="AMtx7mgzNh5/kElu4bU3fSsZIgzyl9/9D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11" Type="http://schemas.openxmlformats.org/officeDocument/2006/relationships/slide" Target="slides/slide7.xml"/><Relationship Id="rId22" Type="http://customschemas.google.com/relationships/presentationmetadata" Target="metadata"/><Relationship Id="rId10" Type="http://schemas.openxmlformats.org/officeDocument/2006/relationships/slide" Target="slides/slide6.xml"/><Relationship Id="rId21" Type="http://schemas.openxmlformats.org/officeDocument/2006/relationships/slide" Target="slides/slide17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6" Type="http://schemas.openxmlformats.org/officeDocument/2006/relationships/slide" Target="slides/slide2.xml"/><Relationship Id="rId18" Type="http://schemas.openxmlformats.org/officeDocument/2006/relationships/slide" Target="slides/slide14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fr-F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2da78acb8e6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2da78acb8e6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g2da78acb8e6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2da78acb8e6_0_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2da78acb8e6_0_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g2da78acb8e6_0_1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2da78acb8e6_0_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2da78acb8e6_0_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g2da78acb8e6_0_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2da78acb8e6_0_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2da78acb8e6_0_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g2da78acb8e6_0_2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ddc78d2422_1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2ddc78d2422_1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g2ddc78d2422_1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da83673c2d_0_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2da83673c2d_0_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g2da83673c2d_0_1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da83673c2d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2da83673c2d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g2da83673c2d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da83673c2d_2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2da83673c2d_2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g2da83673c2d_2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Relationship Id="rId3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e de titr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TitleHD.png" id="16" name="Google Shape;16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12"/>
          <p:cNvSpPr txBox="1"/>
          <p:nvPr>
            <p:ph type="ctrTitle"/>
          </p:nvPr>
        </p:nvSpPr>
        <p:spPr>
          <a:xfrm>
            <a:off x="3962399" y="1964267"/>
            <a:ext cx="7197726" cy="242146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libri"/>
              <a:buNone/>
              <a:defRPr sz="48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12"/>
          <p:cNvSpPr txBox="1"/>
          <p:nvPr>
            <p:ph idx="1" type="subTitle"/>
          </p:nvPr>
        </p:nvSpPr>
        <p:spPr>
          <a:xfrm>
            <a:off x="3962399" y="4385732"/>
            <a:ext cx="7197726" cy="14054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 cap="none">
                <a:solidFill>
                  <a:schemeClr val="lt1"/>
                </a:solidFill>
              </a:defRPr>
            </a:lvl1pPr>
            <a:lvl2pPr lvl="1" algn="ctr">
              <a:spcBef>
                <a:spcPts val="100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10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10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10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10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10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10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1000"/>
              </a:spcBef>
              <a:spcAft>
                <a:spcPts val="1000"/>
              </a:spcAft>
              <a:buSzPts val="12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" name="Google Shape;19;p12"/>
          <p:cNvSpPr txBox="1"/>
          <p:nvPr>
            <p:ph idx="10" type="dt"/>
          </p:nvPr>
        </p:nvSpPr>
        <p:spPr>
          <a:xfrm>
            <a:off x="8932558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2"/>
          <p:cNvSpPr txBox="1"/>
          <p:nvPr>
            <p:ph idx="11" type="ftr"/>
          </p:nvPr>
        </p:nvSpPr>
        <p:spPr>
          <a:xfrm>
            <a:off x="3962399" y="5870575"/>
            <a:ext cx="4893958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12"/>
          <p:cNvSpPr txBox="1"/>
          <p:nvPr>
            <p:ph idx="12" type="sldNum"/>
          </p:nvPr>
        </p:nvSpPr>
        <p:spPr>
          <a:xfrm>
            <a:off x="10608958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panoramique avec légende">
  <p:cSld name="Image panoramique avec légen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HD.png" id="81" name="Google Shape;8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21"/>
          <p:cNvSpPr txBox="1"/>
          <p:nvPr>
            <p:ph type="title"/>
          </p:nvPr>
        </p:nvSpPr>
        <p:spPr>
          <a:xfrm>
            <a:off x="685800" y="4732865"/>
            <a:ext cx="10131427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  <a:defRPr b="0" sz="2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21"/>
          <p:cNvSpPr/>
          <p:nvPr>
            <p:ph idx="2" type="pic"/>
          </p:nvPr>
        </p:nvSpPr>
        <p:spPr>
          <a:xfrm>
            <a:off x="1371600" y="932112"/>
            <a:ext cx="8759827" cy="3164976"/>
          </a:xfrm>
          <a:prstGeom prst="roundRect">
            <a:avLst>
              <a:gd fmla="val 4380" name="adj"/>
            </a:avLst>
          </a:prstGeom>
          <a:noFill/>
          <a:ln cap="sq" cmpd="dbl" w="508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254000" rotWithShape="0" algn="tl">
              <a:srgbClr val="000000">
                <a:alpha val="42745"/>
              </a:srgbClr>
            </a:outerShdw>
          </a:effectLst>
        </p:spPr>
      </p:sp>
      <p:sp>
        <p:nvSpPr>
          <p:cNvPr id="84" name="Google Shape;84;p21"/>
          <p:cNvSpPr txBox="1"/>
          <p:nvPr>
            <p:ph idx="1" type="body"/>
          </p:nvPr>
        </p:nvSpPr>
        <p:spPr>
          <a:xfrm>
            <a:off x="685800" y="5299603"/>
            <a:ext cx="10131427" cy="4937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100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85" name="Google Shape;85;p21"/>
          <p:cNvSpPr txBox="1"/>
          <p:nvPr>
            <p:ph idx="10" type="dt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21"/>
          <p:cNvSpPr txBox="1"/>
          <p:nvPr>
            <p:ph idx="11" type="ftr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21"/>
          <p:cNvSpPr txBox="1"/>
          <p:nvPr>
            <p:ph idx="12" type="sldNum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légende">
  <p:cSld name="Titre et légende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HD.png" id="89" name="Google Shape;89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22"/>
          <p:cNvSpPr txBox="1"/>
          <p:nvPr>
            <p:ph type="title"/>
          </p:nvPr>
        </p:nvSpPr>
        <p:spPr>
          <a:xfrm>
            <a:off x="685801" y="609601"/>
            <a:ext cx="10131427" cy="3124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  <a:defRPr b="0" sz="32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22"/>
          <p:cNvSpPr txBox="1"/>
          <p:nvPr>
            <p:ph idx="1" type="body"/>
          </p:nvPr>
        </p:nvSpPr>
        <p:spPr>
          <a:xfrm>
            <a:off x="685800" y="4343400"/>
            <a:ext cx="10131428" cy="14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8pPr>
            <a:lvl9pPr indent="-228600" lvl="8" marL="4114800" algn="l">
              <a:spcBef>
                <a:spcPts val="1000"/>
              </a:spcBef>
              <a:spcAft>
                <a:spcPts val="100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2" name="Google Shape;92;p22"/>
          <p:cNvSpPr txBox="1"/>
          <p:nvPr>
            <p:ph idx="10" type="dt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22"/>
          <p:cNvSpPr txBox="1"/>
          <p:nvPr>
            <p:ph idx="11" type="ftr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22"/>
          <p:cNvSpPr txBox="1"/>
          <p:nvPr>
            <p:ph idx="12" type="sldNum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itation avec légende">
  <p:cSld name="Citation avec légende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HD.png" id="96" name="Google Shape;96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23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Calibri"/>
              <a:buNone/>
            </a:pPr>
            <a:r>
              <a:rPr b="0" i="0" lang="fr-FR" sz="8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”</a:t>
            </a:r>
            <a:endParaRPr/>
          </a:p>
        </p:txBody>
      </p:sp>
      <p:sp>
        <p:nvSpPr>
          <p:cNvPr id="98" name="Google Shape;98;p2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Calibri"/>
              <a:buNone/>
            </a:pPr>
            <a:r>
              <a:rPr b="0" i="0" lang="fr-FR" sz="8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“</a:t>
            </a:r>
            <a:endParaRPr/>
          </a:p>
        </p:txBody>
      </p:sp>
      <p:sp>
        <p:nvSpPr>
          <p:cNvPr id="99" name="Google Shape;99;p23"/>
          <p:cNvSpPr txBox="1"/>
          <p:nvPr>
            <p:ph type="title"/>
          </p:nvPr>
        </p:nvSpPr>
        <p:spPr>
          <a:xfrm>
            <a:off x="992267" y="609601"/>
            <a:ext cx="9550399" cy="2743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  <a:defRPr b="0" sz="3200" cap="none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23"/>
          <p:cNvSpPr txBox="1"/>
          <p:nvPr>
            <p:ph idx="1" type="body"/>
          </p:nvPr>
        </p:nvSpPr>
        <p:spPr>
          <a:xfrm>
            <a:off x="1097875" y="3352800"/>
            <a:ext cx="9339184" cy="3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800"/>
              <a:buFont typeface="Calibri"/>
              <a:buNone/>
              <a:defRPr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Font typeface="Calibri"/>
              <a:buNone/>
              <a:defRPr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00"/>
              <a:buFont typeface="Calibri"/>
              <a:buNone/>
              <a:defRPr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00"/>
              <a:buFont typeface="Calibri"/>
              <a:buNone/>
              <a:defRPr/>
            </a:lvl5pPr>
            <a:lvl6pPr indent="-342900" lvl="5" marL="27432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1000"/>
              </a:spcBef>
              <a:spcAft>
                <a:spcPts val="100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01" name="Google Shape;101;p23"/>
          <p:cNvSpPr txBox="1"/>
          <p:nvPr>
            <p:ph idx="2" type="body"/>
          </p:nvPr>
        </p:nvSpPr>
        <p:spPr>
          <a:xfrm>
            <a:off x="687465" y="4343400"/>
            <a:ext cx="10152367" cy="14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8pPr>
            <a:lvl9pPr indent="-228600" lvl="8" marL="4114800" algn="l">
              <a:spcBef>
                <a:spcPts val="1000"/>
              </a:spcBef>
              <a:spcAft>
                <a:spcPts val="100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" name="Google Shape;102;p23"/>
          <p:cNvSpPr txBox="1"/>
          <p:nvPr>
            <p:ph idx="10" type="dt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23"/>
          <p:cNvSpPr txBox="1"/>
          <p:nvPr>
            <p:ph idx="11" type="ftr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23"/>
          <p:cNvSpPr txBox="1"/>
          <p:nvPr>
            <p:ph idx="12" type="sldNum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rte nom">
  <p:cSld name="Carte nom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HD.png" id="106" name="Google Shape;106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24"/>
          <p:cNvSpPr txBox="1"/>
          <p:nvPr>
            <p:ph type="title"/>
          </p:nvPr>
        </p:nvSpPr>
        <p:spPr>
          <a:xfrm>
            <a:off x="685802" y="3308581"/>
            <a:ext cx="10131425" cy="1468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  <a:defRPr b="0" sz="32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24"/>
          <p:cNvSpPr txBox="1"/>
          <p:nvPr>
            <p:ph idx="1" type="body"/>
          </p:nvPr>
        </p:nvSpPr>
        <p:spPr>
          <a:xfrm>
            <a:off x="685801" y="4777381"/>
            <a:ext cx="10131426" cy="8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8pPr>
            <a:lvl9pPr indent="-228600" lvl="8" marL="4114800" algn="l">
              <a:spcBef>
                <a:spcPts val="1000"/>
              </a:spcBef>
              <a:spcAft>
                <a:spcPts val="100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9" name="Google Shape;109;p24"/>
          <p:cNvSpPr txBox="1"/>
          <p:nvPr>
            <p:ph idx="10" type="dt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24"/>
          <p:cNvSpPr txBox="1"/>
          <p:nvPr>
            <p:ph idx="11" type="ftr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24"/>
          <p:cNvSpPr txBox="1"/>
          <p:nvPr>
            <p:ph idx="12" type="sldNum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rte nom citation">
  <p:cSld name="Carte nom citation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HD.png" id="113" name="Google Shape;113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5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Calibri"/>
              <a:buNone/>
            </a:pPr>
            <a:r>
              <a:rPr b="0" i="0" lang="fr-FR" sz="8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”</a:t>
            </a:r>
            <a:endParaRPr/>
          </a:p>
        </p:txBody>
      </p:sp>
      <p:sp>
        <p:nvSpPr>
          <p:cNvPr id="115" name="Google Shape;115;p25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Calibri"/>
              <a:buNone/>
            </a:pPr>
            <a:r>
              <a:rPr b="0" i="0" lang="fr-FR" sz="8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“</a:t>
            </a:r>
            <a:endParaRPr/>
          </a:p>
        </p:txBody>
      </p:sp>
      <p:sp>
        <p:nvSpPr>
          <p:cNvPr id="116" name="Google Shape;116;p25"/>
          <p:cNvSpPr txBox="1"/>
          <p:nvPr>
            <p:ph type="title"/>
          </p:nvPr>
        </p:nvSpPr>
        <p:spPr>
          <a:xfrm>
            <a:off x="992267" y="609601"/>
            <a:ext cx="9550399" cy="2743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  <a:defRPr b="0" sz="3200" cap="none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25"/>
          <p:cNvSpPr txBox="1"/>
          <p:nvPr>
            <p:ph idx="1" type="body"/>
          </p:nvPr>
        </p:nvSpPr>
        <p:spPr>
          <a:xfrm>
            <a:off x="685800" y="3886200"/>
            <a:ext cx="10135436" cy="889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2400"/>
              <a:buNone/>
              <a:defRPr b="0" sz="2400" cap="none">
                <a:solidFill>
                  <a:schemeClr val="lt1"/>
                </a:solidFill>
              </a:defRPr>
            </a:lvl1pPr>
            <a:lvl2pPr indent="-342900" lvl="1" marL="9144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1000"/>
              </a:spcBef>
              <a:spcAft>
                <a:spcPts val="100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18" name="Google Shape;118;p25"/>
          <p:cNvSpPr txBox="1"/>
          <p:nvPr>
            <p:ph idx="2" type="body"/>
          </p:nvPr>
        </p:nvSpPr>
        <p:spPr>
          <a:xfrm>
            <a:off x="685799" y="4775200"/>
            <a:ext cx="10135436" cy="10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8pPr>
            <a:lvl9pPr indent="-228600" lvl="8" marL="4114800" algn="l">
              <a:spcBef>
                <a:spcPts val="1000"/>
              </a:spcBef>
              <a:spcAft>
                <a:spcPts val="100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9" name="Google Shape;119;p25"/>
          <p:cNvSpPr txBox="1"/>
          <p:nvPr>
            <p:ph idx="10" type="dt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0" name="Google Shape;120;p25"/>
          <p:cNvSpPr txBox="1"/>
          <p:nvPr>
            <p:ph idx="11" type="ftr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p25"/>
          <p:cNvSpPr txBox="1"/>
          <p:nvPr>
            <p:ph idx="12" type="sldNum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rai ou faux">
  <p:cSld name="Vrai ou faux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HD.png" id="123" name="Google Shape;123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6"/>
          <p:cNvSpPr txBox="1"/>
          <p:nvPr>
            <p:ph type="title"/>
          </p:nvPr>
        </p:nvSpPr>
        <p:spPr>
          <a:xfrm>
            <a:off x="685801" y="609601"/>
            <a:ext cx="10131427" cy="2743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  <a:defRPr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5" name="Google Shape;125;p26"/>
          <p:cNvSpPr txBox="1"/>
          <p:nvPr>
            <p:ph idx="1" type="body"/>
          </p:nvPr>
        </p:nvSpPr>
        <p:spPr>
          <a:xfrm>
            <a:off x="685801" y="3505200"/>
            <a:ext cx="10131428" cy="838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2800"/>
              <a:buNone/>
              <a:defRPr b="0" sz="2800" cap="none">
                <a:solidFill>
                  <a:schemeClr val="lt1"/>
                </a:solidFill>
              </a:defRPr>
            </a:lvl1pPr>
            <a:lvl2pPr indent="-342900" lvl="1" marL="9144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1000"/>
              </a:spcBef>
              <a:spcAft>
                <a:spcPts val="100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26" name="Google Shape;126;p26"/>
          <p:cNvSpPr txBox="1"/>
          <p:nvPr>
            <p:ph idx="2" type="body"/>
          </p:nvPr>
        </p:nvSpPr>
        <p:spPr>
          <a:xfrm>
            <a:off x="685800" y="4343400"/>
            <a:ext cx="10131428" cy="14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8pPr>
            <a:lvl9pPr indent="-228600" lvl="8" marL="4114800" algn="l">
              <a:spcBef>
                <a:spcPts val="1000"/>
              </a:spcBef>
              <a:spcAft>
                <a:spcPts val="100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7" name="Google Shape;127;p26"/>
          <p:cNvSpPr txBox="1"/>
          <p:nvPr>
            <p:ph idx="10" type="dt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" name="Google Shape;128;p26"/>
          <p:cNvSpPr txBox="1"/>
          <p:nvPr>
            <p:ph idx="11" type="ftr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" name="Google Shape;129;p26"/>
          <p:cNvSpPr txBox="1"/>
          <p:nvPr>
            <p:ph idx="12" type="sldNum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texte vertical" type="vertTx">
  <p:cSld name="VERTICAL_TEXT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HD.png" id="131" name="Google Shape;131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7"/>
          <p:cNvSpPr txBox="1"/>
          <p:nvPr>
            <p:ph idx="1" type="body"/>
          </p:nvPr>
        </p:nvSpPr>
        <p:spPr>
          <a:xfrm rot="5400000">
            <a:off x="3926947" y="-1099079"/>
            <a:ext cx="3649133" cy="101314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1000"/>
              </a:spcBef>
              <a:spcAft>
                <a:spcPts val="100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33" name="Google Shape;133;p27"/>
          <p:cNvSpPr txBox="1"/>
          <p:nvPr>
            <p:ph idx="10" type="dt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" name="Google Shape;134;p27"/>
          <p:cNvSpPr txBox="1"/>
          <p:nvPr>
            <p:ph idx="11" type="ftr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27"/>
          <p:cNvSpPr txBox="1"/>
          <p:nvPr>
            <p:ph idx="12" type="sldNum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136" name="Google Shape;136;p27"/>
          <p:cNvSpPr txBox="1"/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vertical et texte" type="vertTitleAndTx">
  <p:cSld name="VERTICAL_TITLE_AND_VERTICAL_TEXT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HD.png" id="138" name="Google Shape;138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8"/>
          <p:cNvSpPr txBox="1"/>
          <p:nvPr>
            <p:ph type="title"/>
          </p:nvPr>
        </p:nvSpPr>
        <p:spPr>
          <a:xfrm rot="5400000">
            <a:off x="7147151" y="2121124"/>
            <a:ext cx="5181601" cy="215855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0" name="Google Shape;140;p28"/>
          <p:cNvSpPr txBox="1"/>
          <p:nvPr>
            <p:ph idx="1" type="body"/>
          </p:nvPr>
        </p:nvSpPr>
        <p:spPr>
          <a:xfrm rot="5400000">
            <a:off x="2011058" y="-715658"/>
            <a:ext cx="5181600" cy="78321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1000"/>
              </a:spcBef>
              <a:spcAft>
                <a:spcPts val="100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41" name="Google Shape;141;p28"/>
          <p:cNvSpPr txBox="1"/>
          <p:nvPr>
            <p:ph idx="10" type="dt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p28"/>
          <p:cNvSpPr txBox="1"/>
          <p:nvPr>
            <p:ph idx="11" type="ftr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3" name="Google Shape;143;p28"/>
          <p:cNvSpPr txBox="1"/>
          <p:nvPr>
            <p:ph idx="12" type="sldNum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contenu" type="obj">
  <p:cSld name="OBJECT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HD.png" id="23" name="Google Shape;23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13"/>
          <p:cNvSpPr txBox="1"/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3"/>
          <p:cNvSpPr txBox="1"/>
          <p:nvPr>
            <p:ph idx="1" type="body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1000"/>
              </a:spcBef>
              <a:spcAft>
                <a:spcPts val="100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26" name="Google Shape;26;p13"/>
          <p:cNvSpPr txBox="1"/>
          <p:nvPr>
            <p:ph idx="10" type="dt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3"/>
          <p:cNvSpPr txBox="1"/>
          <p:nvPr>
            <p:ph idx="11" type="ftr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13"/>
          <p:cNvSpPr txBox="1"/>
          <p:nvPr>
            <p:ph idx="12" type="sldNum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de section" type="secHead">
  <p:cSld name="SECTION_HEADER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HD.png" id="30" name="Google Shape;30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14"/>
          <p:cNvSpPr txBox="1"/>
          <p:nvPr>
            <p:ph type="title"/>
          </p:nvPr>
        </p:nvSpPr>
        <p:spPr>
          <a:xfrm>
            <a:off x="685800" y="3308581"/>
            <a:ext cx="10131427" cy="1468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  <a:defRPr b="0" sz="40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4"/>
          <p:cNvSpPr txBox="1"/>
          <p:nvPr>
            <p:ph idx="1" type="body"/>
          </p:nvPr>
        </p:nvSpPr>
        <p:spPr>
          <a:xfrm>
            <a:off x="685799" y="4777381"/>
            <a:ext cx="10131428" cy="8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2000"/>
              <a:buNone/>
              <a:defRPr sz="2000" cap="none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8pPr>
            <a:lvl9pPr indent="-228600" lvl="8" marL="4114800" algn="l">
              <a:spcBef>
                <a:spcPts val="1000"/>
              </a:spcBef>
              <a:spcAft>
                <a:spcPts val="100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3" name="Google Shape;33;p14"/>
          <p:cNvSpPr txBox="1"/>
          <p:nvPr>
            <p:ph idx="10" type="dt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14"/>
          <p:cNvSpPr txBox="1"/>
          <p:nvPr>
            <p:ph idx="11" type="ftr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4"/>
          <p:cNvSpPr txBox="1"/>
          <p:nvPr>
            <p:ph idx="12" type="sldNum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ux contenus" type="twoObj">
  <p:cSld name="TWO_OBJECTS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HD.png" id="37" name="Google Shape;37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15"/>
          <p:cNvSpPr txBox="1"/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5"/>
          <p:cNvSpPr txBox="1"/>
          <p:nvPr>
            <p:ph idx="1" type="body"/>
          </p:nvPr>
        </p:nvSpPr>
        <p:spPr>
          <a:xfrm>
            <a:off x="685802" y="2142067"/>
            <a:ext cx="4995334" cy="364913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1000"/>
              </a:spcBef>
              <a:spcAft>
                <a:spcPts val="100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15"/>
          <p:cNvSpPr txBox="1"/>
          <p:nvPr>
            <p:ph idx="2" type="body"/>
          </p:nvPr>
        </p:nvSpPr>
        <p:spPr>
          <a:xfrm>
            <a:off x="5821895" y="2142067"/>
            <a:ext cx="4995332" cy="36491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1000"/>
              </a:spcBef>
              <a:spcAft>
                <a:spcPts val="100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41" name="Google Shape;41;p15"/>
          <p:cNvSpPr txBox="1"/>
          <p:nvPr>
            <p:ph idx="10" type="dt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5"/>
          <p:cNvSpPr txBox="1"/>
          <p:nvPr>
            <p:ph idx="11" type="ftr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15"/>
          <p:cNvSpPr txBox="1"/>
          <p:nvPr>
            <p:ph idx="12" type="sldNum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ison" type="twoTxTwoObj">
  <p:cSld name="TWO_OBJECTS_WITH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6"/>
          <p:cNvSpPr txBox="1"/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16"/>
          <p:cNvSpPr txBox="1"/>
          <p:nvPr>
            <p:ph idx="1" type="body"/>
          </p:nvPr>
        </p:nvSpPr>
        <p:spPr>
          <a:xfrm>
            <a:off x="973670" y="2218267"/>
            <a:ext cx="4709054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2800"/>
              <a:buNone/>
              <a:defRPr b="0" sz="28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100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47" name="Google Shape;47;p16"/>
          <p:cNvSpPr txBox="1"/>
          <p:nvPr>
            <p:ph idx="2" type="body"/>
          </p:nvPr>
        </p:nvSpPr>
        <p:spPr>
          <a:xfrm>
            <a:off x="685801" y="2870201"/>
            <a:ext cx="4996923" cy="2920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1000"/>
              </a:spcBef>
              <a:spcAft>
                <a:spcPts val="100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48" name="Google Shape;48;p16"/>
          <p:cNvSpPr txBox="1"/>
          <p:nvPr>
            <p:ph idx="3" type="body"/>
          </p:nvPr>
        </p:nvSpPr>
        <p:spPr>
          <a:xfrm>
            <a:off x="6096003" y="2226734"/>
            <a:ext cx="4722813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2800"/>
              <a:buNone/>
              <a:defRPr b="0" sz="28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100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49" name="Google Shape;49;p16"/>
          <p:cNvSpPr txBox="1"/>
          <p:nvPr>
            <p:ph idx="4" type="body"/>
          </p:nvPr>
        </p:nvSpPr>
        <p:spPr>
          <a:xfrm>
            <a:off x="5823483" y="2870201"/>
            <a:ext cx="4995334" cy="2920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1000"/>
              </a:spcBef>
              <a:spcAft>
                <a:spcPts val="100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50" name="Google Shape;50;p16"/>
          <p:cNvSpPr txBox="1"/>
          <p:nvPr>
            <p:ph idx="10" type="dt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6"/>
          <p:cNvSpPr txBox="1"/>
          <p:nvPr>
            <p:ph idx="11" type="ftr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6"/>
          <p:cNvSpPr txBox="1"/>
          <p:nvPr>
            <p:ph idx="12" type="sldNum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seul" type="titleOnly">
  <p:cSld name="TITLE_ONL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HD.png" id="54" name="Google Shape;54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7"/>
          <p:cNvSpPr txBox="1"/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7"/>
          <p:cNvSpPr txBox="1"/>
          <p:nvPr>
            <p:ph idx="10" type="dt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17"/>
          <p:cNvSpPr txBox="1"/>
          <p:nvPr>
            <p:ph idx="11" type="ftr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17"/>
          <p:cNvSpPr txBox="1"/>
          <p:nvPr>
            <p:ph idx="12" type="sldNum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" type="blank">
  <p:cSld name="BLANK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HD.png" id="60" name="Google Shape;60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8"/>
          <p:cNvSpPr txBox="1"/>
          <p:nvPr>
            <p:ph idx="10" type="dt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18"/>
          <p:cNvSpPr txBox="1"/>
          <p:nvPr>
            <p:ph idx="11" type="ftr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8"/>
          <p:cNvSpPr txBox="1"/>
          <p:nvPr>
            <p:ph idx="12" type="sldNum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u avec légende" type="objTx">
  <p:cSld name="OBJECT_WITH_CAPTION_TEXT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HD.png" id="65" name="Google Shape;65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9"/>
          <p:cNvSpPr txBox="1"/>
          <p:nvPr>
            <p:ph type="title"/>
          </p:nvPr>
        </p:nvSpPr>
        <p:spPr>
          <a:xfrm>
            <a:off x="685800" y="2074333"/>
            <a:ext cx="3680885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  <a:defRPr b="0" sz="2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9"/>
          <p:cNvSpPr txBox="1"/>
          <p:nvPr>
            <p:ph idx="1" type="body"/>
          </p:nvPr>
        </p:nvSpPr>
        <p:spPr>
          <a:xfrm>
            <a:off x="4648201" y="609601"/>
            <a:ext cx="6169026" cy="518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1000"/>
              </a:spcBef>
              <a:spcAft>
                <a:spcPts val="100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68" name="Google Shape;68;p19"/>
          <p:cNvSpPr txBox="1"/>
          <p:nvPr>
            <p:ph idx="2" type="body"/>
          </p:nvPr>
        </p:nvSpPr>
        <p:spPr>
          <a:xfrm>
            <a:off x="685800" y="3445933"/>
            <a:ext cx="3680885" cy="18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100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69" name="Google Shape;69;p19"/>
          <p:cNvSpPr txBox="1"/>
          <p:nvPr>
            <p:ph idx="10" type="dt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9"/>
          <p:cNvSpPr txBox="1"/>
          <p:nvPr>
            <p:ph idx="11" type="ftr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9"/>
          <p:cNvSpPr txBox="1"/>
          <p:nvPr>
            <p:ph idx="12" type="sldNum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avec légende" type="picTx">
  <p:cSld name="PICTURE_WITH_CAPTION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HD.png" id="73" name="Google Shape;73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20"/>
          <p:cNvSpPr txBox="1"/>
          <p:nvPr>
            <p:ph type="title"/>
          </p:nvPr>
        </p:nvSpPr>
        <p:spPr>
          <a:xfrm>
            <a:off x="685800" y="1600200"/>
            <a:ext cx="6164653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  <a:defRPr b="0" sz="28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20"/>
          <p:cNvSpPr/>
          <p:nvPr>
            <p:ph idx="2" type="pic"/>
          </p:nvPr>
        </p:nvSpPr>
        <p:spPr>
          <a:xfrm>
            <a:off x="7536253" y="914400"/>
            <a:ext cx="3280974" cy="4572000"/>
          </a:xfrm>
          <a:prstGeom prst="roundRect">
            <a:avLst>
              <a:gd fmla="val 4280" name="adj"/>
            </a:avLst>
          </a:prstGeom>
          <a:noFill/>
          <a:ln cap="sq" cmpd="dbl" w="508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254000" rotWithShape="0" algn="tl">
              <a:srgbClr val="000000">
                <a:alpha val="42745"/>
              </a:srgbClr>
            </a:outerShdw>
          </a:effectLst>
        </p:spPr>
      </p:sp>
      <p:sp>
        <p:nvSpPr>
          <p:cNvPr id="76" name="Google Shape;76;p20"/>
          <p:cNvSpPr txBox="1"/>
          <p:nvPr>
            <p:ph idx="1" type="body"/>
          </p:nvPr>
        </p:nvSpPr>
        <p:spPr>
          <a:xfrm>
            <a:off x="685800" y="2971800"/>
            <a:ext cx="6164653" cy="18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100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77" name="Google Shape;77;p20"/>
          <p:cNvSpPr txBox="1"/>
          <p:nvPr>
            <p:ph idx="10" type="dt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0"/>
          <p:cNvSpPr txBox="1"/>
          <p:nvPr>
            <p:ph idx="11" type="ftr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0"/>
          <p:cNvSpPr txBox="1"/>
          <p:nvPr>
            <p:ph idx="12" type="sldNum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4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19" Type="http://schemas.openxmlformats.org/officeDocument/2006/relationships/theme" Target="../theme/theme2.xml"/><Relationship Id="rId6" Type="http://schemas.openxmlformats.org/officeDocument/2006/relationships/slideLayout" Target="../slideLayouts/slideLayout5.xml"/><Relationship Id="rId18" Type="http://schemas.openxmlformats.org/officeDocument/2006/relationships/slideLayout" Target="../slideLayouts/slideLayout17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1"/>
          <p:cNvSpPr txBox="1"/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  <a:defRPr b="0" i="0" sz="3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1" name="Google Shape;11;p11"/>
          <p:cNvSpPr txBox="1"/>
          <p:nvPr>
            <p:ph idx="1" type="body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3020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0480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0480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0480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0480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04800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04800" lvl="8" marL="4114800" marR="0" rtl="0" algn="l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1"/>
          <p:cNvSpPr txBox="1"/>
          <p:nvPr>
            <p:ph idx="10" type="dt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1"/>
          <p:cNvSpPr txBox="1"/>
          <p:nvPr>
            <p:ph idx="11" type="ftr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1"/>
          <p:cNvSpPr txBox="1"/>
          <p:nvPr>
            <p:ph idx="12" type="sldNum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jpg"/><Relationship Id="rId4" Type="http://schemas.openxmlformats.org/officeDocument/2006/relationships/image" Target="../media/image2.png"/><Relationship Id="rId5" Type="http://schemas.openxmlformats.org/officeDocument/2006/relationships/image" Target="../media/image6.png"/><Relationship Id="rId6" Type="http://schemas.openxmlformats.org/officeDocument/2006/relationships/image" Target="../media/image10.png"/><Relationship Id="rId7" Type="http://schemas.openxmlformats.org/officeDocument/2006/relationships/image" Target="../media/image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6.png"/><Relationship Id="rId4" Type="http://schemas.openxmlformats.org/officeDocument/2006/relationships/image" Target="../media/image2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png"/><Relationship Id="rId4" Type="http://schemas.openxmlformats.org/officeDocument/2006/relationships/image" Target="../media/image16.png"/><Relationship Id="rId5" Type="http://schemas.openxmlformats.org/officeDocument/2006/relationships/image" Target="../media/image2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7.png"/><Relationship Id="rId4" Type="http://schemas.openxmlformats.org/officeDocument/2006/relationships/image" Target="../media/image24.png"/><Relationship Id="rId5" Type="http://schemas.openxmlformats.org/officeDocument/2006/relationships/image" Target="../media/image1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jpg"/><Relationship Id="rId4" Type="http://schemas.openxmlformats.org/officeDocument/2006/relationships/image" Target="../media/image7.png"/><Relationship Id="rId5" Type="http://schemas.openxmlformats.org/officeDocument/2006/relationships/image" Target="../media/image23.png"/><Relationship Id="rId6" Type="http://schemas.openxmlformats.org/officeDocument/2006/relationships/image" Target="../media/image13.png"/><Relationship Id="rId7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9.png"/><Relationship Id="rId4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1"/>
          <p:cNvSpPr txBox="1"/>
          <p:nvPr>
            <p:ph type="ctrTitle"/>
          </p:nvPr>
        </p:nvSpPr>
        <p:spPr>
          <a:xfrm>
            <a:off x="632651" y="643464"/>
            <a:ext cx="3785181" cy="55710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b="1" lang="fr-FR" sz="3800"/>
              <a:t>INITIATION À LA RECHERCHE</a:t>
            </a:r>
            <a:endParaRPr sz="5000"/>
          </a:p>
        </p:txBody>
      </p:sp>
      <p:pic>
        <p:nvPicPr>
          <p:cNvPr descr="Une image contenant texte, Police, capture d’écran, Graphique&#10;&#10;Description générée automatiquement" id="150" name="Google Shape;150;p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09652" y="748438"/>
            <a:ext cx="1586484" cy="1449718"/>
          </a:xfrm>
          <a:prstGeom prst="roundRect">
            <a:avLst>
              <a:gd fmla="val 10456" name="adj"/>
            </a:avLst>
          </a:prstGeom>
          <a:noFill/>
          <a:ln cap="sq" cmpd="dbl" w="508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254000" rotWithShape="0" algn="tl">
              <a:srgbClr val="000000">
                <a:alpha val="42745"/>
              </a:srgbClr>
            </a:outerShdw>
          </a:effectLst>
        </p:spPr>
      </p:pic>
      <p:pic>
        <p:nvPicPr>
          <p:cNvPr descr="Une image contenant Graphique, cercle, graphisme, Police&#10;&#10;Description générée automatiquement" id="151" name="Google Shape;151;p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926975" y="1032881"/>
            <a:ext cx="1586484" cy="813073"/>
          </a:xfrm>
          <a:prstGeom prst="roundRect">
            <a:avLst>
              <a:gd fmla="val 10456" name="adj"/>
            </a:avLst>
          </a:prstGeom>
          <a:noFill/>
          <a:ln cap="sq" cmpd="dbl" w="508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254000" rotWithShape="0" algn="tl">
              <a:srgbClr val="000000">
                <a:alpha val="42745"/>
              </a:srgbClr>
            </a:outerShdw>
          </a:effectLst>
        </p:spPr>
      </p:pic>
      <p:pic>
        <p:nvPicPr>
          <p:cNvPr descr="Une image contenant Police, Graphique, logo, graphisme&#10;&#10;Description générée automatiquement" id="152" name="Google Shape;152;p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036123" y="1108899"/>
            <a:ext cx="1586484" cy="661035"/>
          </a:xfrm>
          <a:prstGeom prst="roundRect">
            <a:avLst>
              <a:gd fmla="val 10456" name="adj"/>
            </a:avLst>
          </a:prstGeom>
          <a:noFill/>
          <a:ln cap="sq" cmpd="dbl" w="508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254000" rotWithShape="0" algn="tl">
              <a:srgbClr val="000000">
                <a:alpha val="42745"/>
              </a:srgbClr>
            </a:outerShdw>
          </a:effectLst>
        </p:spPr>
      </p:pic>
      <p:sp>
        <p:nvSpPr>
          <p:cNvPr id="153" name="Google Shape;153;p1"/>
          <p:cNvSpPr txBox="1"/>
          <p:nvPr>
            <p:ph idx="1" type="subTitle"/>
          </p:nvPr>
        </p:nvSpPr>
        <p:spPr>
          <a:xfrm>
            <a:off x="4709649" y="2496138"/>
            <a:ext cx="6838885" cy="371839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95250" lvl="0" marL="0" rtl="0" algn="l"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•"/>
            </a:pPr>
            <a:r>
              <a:rPr lang="fr-FR" sz="1500" cap="none"/>
              <a:t>Session 2023-2024</a:t>
            </a:r>
            <a:endParaRPr sz="1500"/>
          </a:p>
          <a:p>
            <a:pPr indent="-95250" lvl="0" marL="0" rtl="0" algn="l">
              <a:spcBef>
                <a:spcPts val="1000"/>
              </a:spcBef>
              <a:spcAft>
                <a:spcPts val="0"/>
              </a:spcAft>
              <a:buSzPts val="1500"/>
              <a:buFont typeface="Arial"/>
              <a:buChar char="•"/>
            </a:pPr>
            <a:r>
              <a:rPr lang="fr-FR" sz="1500" cap="none"/>
              <a:t>Réalisé par :</a:t>
            </a:r>
            <a:endParaRPr sz="15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fr-FR" sz="1500" cap="none"/>
              <a:t>   </a:t>
            </a:r>
            <a:r>
              <a:rPr lang="fr-FR" sz="1500"/>
              <a:t>-</a:t>
            </a:r>
            <a:r>
              <a:rPr lang="fr-FR" sz="1500" cap="none"/>
              <a:t> </a:t>
            </a:r>
            <a:r>
              <a:rPr lang="fr-FR" sz="1500"/>
              <a:t>Sandy GEHIN </a:t>
            </a:r>
            <a:endParaRPr sz="1500" cap="none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fr-FR" sz="1500"/>
              <a:t>   </a:t>
            </a:r>
            <a:r>
              <a:rPr lang="fr-FR" sz="1500" cap="none"/>
              <a:t>- Quentin BELUCHE</a:t>
            </a:r>
            <a:endParaRPr sz="1500"/>
          </a:p>
          <a:p>
            <a:pPr indent="-95250" lvl="0" marL="0" rtl="0" algn="l">
              <a:spcBef>
                <a:spcPts val="1000"/>
              </a:spcBef>
              <a:spcAft>
                <a:spcPts val="0"/>
              </a:spcAft>
              <a:buSzPts val="1500"/>
              <a:buFont typeface="Arial"/>
              <a:buChar char="•"/>
            </a:pPr>
            <a:r>
              <a:rPr lang="fr-FR" sz="1500" cap="none"/>
              <a:t>Equipe Simbiot :</a:t>
            </a:r>
            <a:endParaRPr sz="15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fr-FR" sz="1500" cap="none"/>
              <a:t>   - S. CONTASSOT-VIVIER</a:t>
            </a:r>
            <a:endParaRPr sz="15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fr-FR" sz="1500" cap="none"/>
              <a:t>   - A. S</a:t>
            </a:r>
            <a:r>
              <a:rPr lang="fr-FR" sz="1500"/>
              <a:t>AINT-JORE</a:t>
            </a:r>
            <a:endParaRPr sz="1500" cap="none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SzPts val="1800"/>
              <a:buFont typeface="Arial"/>
              <a:buNone/>
            </a:pPr>
            <a:r>
              <a:t/>
            </a:r>
            <a:endParaRPr cap="none"/>
          </a:p>
        </p:txBody>
      </p:sp>
      <p:sp>
        <p:nvSpPr>
          <p:cNvPr id="154" name="Google Shape;154;p1"/>
          <p:cNvSpPr txBox="1"/>
          <p:nvPr/>
        </p:nvSpPr>
        <p:spPr>
          <a:xfrm>
            <a:off x="4038600" y="649224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-FR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1/1</a:t>
            </a:r>
            <a:r>
              <a:rPr lang="fr-FR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7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g2da78acb8e6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75" y="1921900"/>
            <a:ext cx="5998476" cy="3284450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g2da78acb8e6_0_0"/>
          <p:cNvSpPr txBox="1"/>
          <p:nvPr/>
        </p:nvSpPr>
        <p:spPr>
          <a:xfrm>
            <a:off x="4038600" y="649224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fr-FR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r>
              <a:rPr b="0" i="0" lang="fr-FR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/1</a:t>
            </a:r>
            <a:r>
              <a:rPr lang="fr-FR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7</a:t>
            </a:r>
            <a:endParaRPr/>
          </a:p>
        </p:txBody>
      </p:sp>
      <p:sp>
        <p:nvSpPr>
          <p:cNvPr id="273" name="Google Shape;273;g2da78acb8e6_0_0"/>
          <p:cNvSpPr txBox="1"/>
          <p:nvPr/>
        </p:nvSpPr>
        <p:spPr>
          <a:xfrm>
            <a:off x="893468" y="322523"/>
            <a:ext cx="10173000" cy="155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4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ZED2 Nuages de points</a:t>
            </a:r>
            <a:endParaRPr sz="4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" name="Google Shape;274;g2da78acb8e6_0_0"/>
          <p:cNvSpPr txBox="1"/>
          <p:nvPr/>
        </p:nvSpPr>
        <p:spPr>
          <a:xfrm>
            <a:off x="82625" y="5206350"/>
            <a:ext cx="59985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300" u="sng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</a:t>
            </a:r>
            <a:r>
              <a:rPr lang="fr-FR" sz="2300" u="sng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uage de points coloré, capturé à l’écoles des Mines de Nancy</a:t>
            </a:r>
            <a:endParaRPr sz="2300" u="sng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Google Shape;275;g2da78acb8e6_0_0"/>
          <p:cNvSpPr txBox="1"/>
          <p:nvPr/>
        </p:nvSpPr>
        <p:spPr>
          <a:xfrm>
            <a:off x="6163597" y="5206350"/>
            <a:ext cx="59622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300" u="sng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</a:t>
            </a:r>
            <a:r>
              <a:rPr lang="fr-FR" sz="2300" u="sng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uage de points coloré, capturé à l’écoles des Mines de Nancy</a:t>
            </a:r>
            <a:endParaRPr sz="2300" u="sng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6" name="Google Shape;276;g2da78acb8e6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63662" y="1921900"/>
            <a:ext cx="5962279" cy="3284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Google Shape;282;g2da78acb8e6_0_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675" y="1101075"/>
            <a:ext cx="4466350" cy="461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g2da78acb8e6_0_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70200" y="2631550"/>
            <a:ext cx="2885350" cy="3081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g2da78acb8e6_0_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77774" y="1690113"/>
            <a:ext cx="2777500" cy="4022524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g2da78acb8e6_0_15"/>
          <p:cNvSpPr txBox="1"/>
          <p:nvPr/>
        </p:nvSpPr>
        <p:spPr>
          <a:xfrm>
            <a:off x="4038600" y="649224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fr-FR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r>
              <a:rPr b="0" i="0" lang="fr-FR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/</a:t>
            </a:r>
            <a:r>
              <a:rPr lang="fr-FR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17</a:t>
            </a:r>
            <a:endParaRPr/>
          </a:p>
        </p:txBody>
      </p:sp>
      <p:sp>
        <p:nvSpPr>
          <p:cNvPr id="286" name="Google Shape;286;g2da78acb8e6_0_15"/>
          <p:cNvSpPr txBox="1"/>
          <p:nvPr/>
        </p:nvSpPr>
        <p:spPr>
          <a:xfrm>
            <a:off x="2634200" y="60375"/>
            <a:ext cx="6824400" cy="104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4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Kinect Nuages de points</a:t>
            </a:r>
            <a:endParaRPr sz="4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7" name="Google Shape;287;g2da78acb8e6_0_15"/>
          <p:cNvSpPr txBox="1"/>
          <p:nvPr/>
        </p:nvSpPr>
        <p:spPr>
          <a:xfrm>
            <a:off x="449675" y="5611200"/>
            <a:ext cx="4490400" cy="12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300" u="sng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Nu</a:t>
            </a:r>
            <a:r>
              <a:rPr lang="fr-FR" sz="2300" u="sng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age de points semi-coloré d’une pièce, capturé dans un des nos appartements.</a:t>
            </a:r>
            <a:endParaRPr sz="2300" u="sng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Google Shape;288;g2da78acb8e6_0_15"/>
          <p:cNvSpPr txBox="1"/>
          <p:nvPr/>
        </p:nvSpPr>
        <p:spPr>
          <a:xfrm>
            <a:off x="5577825" y="5611200"/>
            <a:ext cx="27774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300" u="sng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</a:t>
            </a:r>
            <a:r>
              <a:rPr lang="fr-FR" sz="2300" u="sng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uage de points coloré d’une chaise.</a:t>
            </a:r>
            <a:endParaRPr sz="2300" u="sng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" name="Google Shape;289;g2da78acb8e6_0_15"/>
          <p:cNvSpPr txBox="1"/>
          <p:nvPr/>
        </p:nvSpPr>
        <p:spPr>
          <a:xfrm>
            <a:off x="8870175" y="5611200"/>
            <a:ext cx="28854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300" u="sng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</a:t>
            </a:r>
            <a:r>
              <a:rPr lang="fr-FR" sz="2300" u="sng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uage de points coloré d’un sac à dos.</a:t>
            </a:r>
            <a:endParaRPr sz="2300" u="sng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Google Shape;295;g2da78acb8e6_0_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8224" y="2086850"/>
            <a:ext cx="8315543" cy="4349926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g2da78acb8e6_0_9"/>
          <p:cNvSpPr txBox="1"/>
          <p:nvPr/>
        </p:nvSpPr>
        <p:spPr>
          <a:xfrm>
            <a:off x="4038600" y="649224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fr-FR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r>
              <a:rPr b="0" i="0" lang="fr-FR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/1</a:t>
            </a:r>
            <a:r>
              <a:rPr lang="fr-FR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7</a:t>
            </a:r>
            <a:endParaRPr/>
          </a:p>
        </p:txBody>
      </p:sp>
      <p:sp>
        <p:nvSpPr>
          <p:cNvPr id="297" name="Google Shape;297;g2da78acb8e6_0_9"/>
          <p:cNvSpPr txBox="1"/>
          <p:nvPr/>
        </p:nvSpPr>
        <p:spPr>
          <a:xfrm>
            <a:off x="2835900" y="49900"/>
            <a:ext cx="6520200" cy="11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4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Lidar Nuage de points</a:t>
            </a:r>
            <a:endParaRPr sz="4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" name="Google Shape;298;g2da78acb8e6_0_9"/>
          <p:cNvSpPr txBox="1"/>
          <p:nvPr/>
        </p:nvSpPr>
        <p:spPr>
          <a:xfrm>
            <a:off x="2114400" y="1548050"/>
            <a:ext cx="79632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300" u="sng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</a:t>
            </a:r>
            <a:r>
              <a:rPr lang="fr-FR" sz="2300" u="sng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uage de points capturé par le lidar à l’école des Mines de Nancy.</a:t>
            </a:r>
            <a:endParaRPr sz="2300" u="sng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8"/>
          <p:cNvSpPr txBox="1"/>
          <p:nvPr>
            <p:ph idx="1" type="body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171450" lvl="0" marL="28575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304" name="Google Shape;304;p8"/>
          <p:cNvSpPr txBox="1"/>
          <p:nvPr>
            <p:ph idx="11" type="ftr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/10</a:t>
            </a:r>
            <a:endParaRPr/>
          </a:p>
        </p:txBody>
      </p:sp>
      <p:sp>
        <p:nvSpPr>
          <p:cNvPr id="305" name="Google Shape;305;p8"/>
          <p:cNvSpPr txBox="1"/>
          <p:nvPr/>
        </p:nvSpPr>
        <p:spPr>
          <a:xfrm>
            <a:off x="4038600" y="649224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fr-FR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r>
              <a:rPr b="0" i="0" lang="fr-FR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/1</a:t>
            </a:r>
            <a:r>
              <a:rPr lang="fr-FR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7</a:t>
            </a:r>
            <a:endParaRPr/>
          </a:p>
        </p:txBody>
      </p:sp>
      <p:grpSp>
        <p:nvGrpSpPr>
          <p:cNvPr id="306" name="Google Shape;306;p8"/>
          <p:cNvGrpSpPr/>
          <p:nvPr/>
        </p:nvGrpSpPr>
        <p:grpSpPr>
          <a:xfrm>
            <a:off x="1038893" y="3018131"/>
            <a:ext cx="10109856" cy="3208676"/>
            <a:chOff x="134291" y="612"/>
            <a:chExt cx="10109856" cy="3208676"/>
          </a:xfrm>
        </p:grpSpPr>
        <p:sp>
          <p:nvSpPr>
            <p:cNvPr id="307" name="Google Shape;307;p8"/>
            <p:cNvSpPr/>
            <p:nvPr/>
          </p:nvSpPr>
          <p:spPr>
            <a:xfrm>
              <a:off x="134291" y="612"/>
              <a:ext cx="4332795" cy="2751325"/>
            </a:xfrm>
            <a:prstGeom prst="roundRect">
              <a:avLst>
                <a:gd fmla="val 10000" name="adj"/>
              </a:avLst>
            </a:prstGeom>
            <a:solidFill>
              <a:srgbClr val="16266C"/>
            </a:solidFill>
            <a:ln cap="rnd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8"/>
            <p:cNvSpPr/>
            <p:nvPr/>
          </p:nvSpPr>
          <p:spPr>
            <a:xfrm>
              <a:off x="615713" y="457963"/>
              <a:ext cx="4332795" cy="2751325"/>
            </a:xfrm>
            <a:prstGeom prst="roundRect">
              <a:avLst>
                <a:gd fmla="val 10000" name="adj"/>
              </a:avLst>
            </a:prstGeom>
            <a:solidFill>
              <a:schemeClr val="lt2">
                <a:alpha val="89803"/>
              </a:schemeClr>
            </a:solidFill>
            <a:ln cap="rnd" cmpd="sng" w="19050">
              <a:solidFill>
                <a:srgbClr val="16266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8"/>
            <p:cNvSpPr txBox="1"/>
            <p:nvPr/>
          </p:nvSpPr>
          <p:spPr>
            <a:xfrm>
              <a:off x="696297" y="538547"/>
              <a:ext cx="4171627" cy="2590157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118100" lIns="118100" spcFirstLastPara="1" rIns="118100" wrap="square" tIns="1181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100"/>
                <a:buFont typeface="Calibri"/>
                <a:buNone/>
              </a:pPr>
              <a:r>
                <a:rPr b="0" i="0" lang="fr-FR" sz="31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Exploitation de données 3D, colorimétriques, calibrations, etc (dataset Kitti et module python pykitti).</a:t>
              </a:r>
              <a:endParaRPr b="0" i="0" sz="3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" name="Google Shape;310;p8"/>
            <p:cNvSpPr/>
            <p:nvPr/>
          </p:nvSpPr>
          <p:spPr>
            <a:xfrm>
              <a:off x="5429930" y="612"/>
              <a:ext cx="4332795" cy="2751325"/>
            </a:xfrm>
            <a:prstGeom prst="roundRect">
              <a:avLst>
                <a:gd fmla="val 10000" name="adj"/>
              </a:avLst>
            </a:prstGeom>
            <a:solidFill>
              <a:srgbClr val="16266C"/>
            </a:solidFill>
            <a:ln cap="rnd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8"/>
            <p:cNvSpPr/>
            <p:nvPr/>
          </p:nvSpPr>
          <p:spPr>
            <a:xfrm>
              <a:off x="5911352" y="457963"/>
              <a:ext cx="4332795" cy="2751325"/>
            </a:xfrm>
            <a:prstGeom prst="roundRect">
              <a:avLst>
                <a:gd fmla="val 10000" name="adj"/>
              </a:avLst>
            </a:prstGeom>
            <a:solidFill>
              <a:schemeClr val="lt2">
                <a:alpha val="89803"/>
              </a:schemeClr>
            </a:solidFill>
            <a:ln cap="rnd" cmpd="sng" w="19050">
              <a:solidFill>
                <a:srgbClr val="16266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8"/>
            <p:cNvSpPr txBox="1"/>
            <p:nvPr/>
          </p:nvSpPr>
          <p:spPr>
            <a:xfrm>
              <a:off x="5991936" y="538547"/>
              <a:ext cx="4171627" cy="2590157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118100" lIns="118100" spcFirstLastPara="1" rIns="118100" wrap="square" tIns="1181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100"/>
                <a:buFont typeface="Calibri"/>
                <a:buNone/>
              </a:pPr>
              <a:r>
                <a:rPr lang="fr-FR" sz="31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Borderlands personnage reconstruction</a:t>
              </a:r>
              <a:endParaRPr b="0" i="0" sz="3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13" name="Google Shape;313;p8"/>
          <p:cNvSpPr txBox="1"/>
          <p:nvPr/>
        </p:nvSpPr>
        <p:spPr>
          <a:xfrm>
            <a:off x="893468" y="322523"/>
            <a:ext cx="10173000" cy="155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libri"/>
              <a:buNone/>
            </a:pPr>
            <a:r>
              <a:rPr lang="fr-FR" sz="4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Mises en Œuvre Expérimentales</a:t>
            </a:r>
            <a:endParaRPr sz="4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" name="Google Shape;319;g2da78acb8e6_0_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36237" y="1902963"/>
            <a:ext cx="6487499" cy="2215525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g2da78acb8e6_0_21"/>
          <p:cNvSpPr txBox="1"/>
          <p:nvPr/>
        </p:nvSpPr>
        <p:spPr>
          <a:xfrm>
            <a:off x="4038600" y="649224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fr-FR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r>
              <a:rPr b="0" i="0" lang="fr-FR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/1</a:t>
            </a:r>
            <a:r>
              <a:rPr lang="fr-FR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7</a:t>
            </a:r>
            <a:endParaRPr/>
          </a:p>
        </p:txBody>
      </p:sp>
      <p:sp>
        <p:nvSpPr>
          <p:cNvPr id="321" name="Google Shape;321;g2da78acb8e6_0_21"/>
          <p:cNvSpPr txBox="1"/>
          <p:nvPr/>
        </p:nvSpPr>
        <p:spPr>
          <a:xfrm>
            <a:off x="3037875" y="62975"/>
            <a:ext cx="5884200" cy="112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4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Kitti Nuage de points</a:t>
            </a:r>
            <a:endParaRPr sz="4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2" name="Google Shape;322;g2da78acb8e6_0_21"/>
          <p:cNvSpPr txBox="1"/>
          <p:nvPr/>
        </p:nvSpPr>
        <p:spPr>
          <a:xfrm>
            <a:off x="157725" y="2210325"/>
            <a:ext cx="2578500" cy="16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300" u="sng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Scène avec l’affichage de la </a:t>
            </a:r>
            <a:r>
              <a:rPr lang="fr-FR" sz="2300" u="sng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profondeur</a:t>
            </a:r>
            <a:r>
              <a:rPr lang="fr-FR" sz="2300" u="sng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issue du lidar.</a:t>
            </a:r>
            <a:endParaRPr sz="2300" u="sng"/>
          </a:p>
        </p:txBody>
      </p:sp>
      <p:sp>
        <p:nvSpPr>
          <p:cNvPr id="323" name="Google Shape;323;g2da78acb8e6_0_21"/>
          <p:cNvSpPr txBox="1"/>
          <p:nvPr/>
        </p:nvSpPr>
        <p:spPr>
          <a:xfrm>
            <a:off x="157725" y="4504963"/>
            <a:ext cx="2406300" cy="16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300" u="sng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</a:t>
            </a:r>
            <a:r>
              <a:rPr lang="fr-FR" sz="2300" u="sng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uage de points coloré issu de l’image ci-dessus et du lidar. </a:t>
            </a:r>
            <a:endParaRPr sz="2300" u="sng"/>
          </a:p>
        </p:txBody>
      </p:sp>
      <p:pic>
        <p:nvPicPr>
          <p:cNvPr id="324" name="Google Shape;324;g2da78acb8e6_0_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64050" y="4270887"/>
            <a:ext cx="6831856" cy="20689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2ddc78d2422_1_0"/>
          <p:cNvSpPr txBox="1"/>
          <p:nvPr>
            <p:ph type="title"/>
          </p:nvPr>
        </p:nvSpPr>
        <p:spPr>
          <a:xfrm>
            <a:off x="4415100" y="0"/>
            <a:ext cx="3361800" cy="1078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Borderlands</a:t>
            </a:r>
            <a:endParaRPr sz="4400"/>
          </a:p>
        </p:txBody>
      </p:sp>
      <p:sp>
        <p:nvSpPr>
          <p:cNvPr id="331" name="Google Shape;331;g2ddc78d2422_1_0"/>
          <p:cNvSpPr txBox="1"/>
          <p:nvPr/>
        </p:nvSpPr>
        <p:spPr>
          <a:xfrm>
            <a:off x="6604450" y="1475150"/>
            <a:ext cx="48387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u="sng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Nuages de points coloré à partir de 7 images RGB.</a:t>
            </a:r>
            <a:endParaRPr sz="1800" u="sng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2" name="Google Shape;332;g2ddc78d2422_1_0"/>
          <p:cNvSpPr txBox="1"/>
          <p:nvPr/>
        </p:nvSpPr>
        <p:spPr>
          <a:xfrm>
            <a:off x="1758525" y="1475150"/>
            <a:ext cx="34158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u="sng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La première image RGB utilisée</a:t>
            </a:r>
            <a:r>
              <a:rPr lang="fr-FR" sz="1800" u="sng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800" u="sng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3" name="Google Shape;333;g2ddc78d2422_1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10075" y="1975250"/>
            <a:ext cx="2824950" cy="4575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g2ddc78d2422_1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7450" y="1975250"/>
            <a:ext cx="5537976" cy="3115100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g2ddc78d2422_1_0"/>
          <p:cNvSpPr txBox="1"/>
          <p:nvPr/>
        </p:nvSpPr>
        <p:spPr>
          <a:xfrm>
            <a:off x="4038600" y="649224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fr-FR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r>
              <a:rPr b="0" i="0" lang="fr-FR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/1</a:t>
            </a:r>
            <a:r>
              <a:rPr lang="fr-FR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7</a:t>
            </a:r>
            <a:endParaRPr/>
          </a:p>
        </p:txBody>
      </p:sp>
      <p:pic>
        <p:nvPicPr>
          <p:cNvPr id="336" name="Google Shape;336;g2ddc78d2422_1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53869" y="1975250"/>
            <a:ext cx="1499530" cy="4516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9"/>
          <p:cNvSpPr txBox="1"/>
          <p:nvPr>
            <p:ph idx="11" type="ftr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/10</a:t>
            </a:r>
            <a:endParaRPr/>
          </a:p>
        </p:txBody>
      </p:sp>
      <p:sp>
        <p:nvSpPr>
          <p:cNvPr id="342" name="Google Shape;342;p9"/>
          <p:cNvSpPr txBox="1"/>
          <p:nvPr/>
        </p:nvSpPr>
        <p:spPr>
          <a:xfrm>
            <a:off x="4038600" y="649224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fr-FR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r>
              <a:rPr b="0" i="0" lang="fr-FR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/1</a:t>
            </a:r>
            <a:r>
              <a:rPr lang="fr-FR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7</a:t>
            </a:r>
            <a:endParaRPr/>
          </a:p>
        </p:txBody>
      </p:sp>
      <p:grpSp>
        <p:nvGrpSpPr>
          <p:cNvPr id="343" name="Google Shape;343;p9"/>
          <p:cNvGrpSpPr/>
          <p:nvPr/>
        </p:nvGrpSpPr>
        <p:grpSpPr>
          <a:xfrm>
            <a:off x="216100" y="2844650"/>
            <a:ext cx="11759809" cy="2449347"/>
            <a:chOff x="0" y="524133"/>
            <a:chExt cx="10378439" cy="2161634"/>
          </a:xfrm>
        </p:grpSpPr>
        <p:sp>
          <p:nvSpPr>
            <p:cNvPr id="344" name="Google Shape;344;p9"/>
            <p:cNvSpPr/>
            <p:nvPr/>
          </p:nvSpPr>
          <p:spPr>
            <a:xfrm>
              <a:off x="0" y="524133"/>
              <a:ext cx="2918936" cy="1853524"/>
            </a:xfrm>
            <a:prstGeom prst="roundRect">
              <a:avLst>
                <a:gd fmla="val 10000" name="adj"/>
              </a:avLst>
            </a:prstGeom>
            <a:solidFill>
              <a:srgbClr val="16266C"/>
            </a:solidFill>
            <a:ln cap="rnd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9"/>
            <p:cNvSpPr/>
            <p:nvPr/>
          </p:nvSpPr>
          <p:spPr>
            <a:xfrm>
              <a:off x="324326" y="832243"/>
              <a:ext cx="2918936" cy="1853524"/>
            </a:xfrm>
            <a:prstGeom prst="roundRect">
              <a:avLst>
                <a:gd fmla="val 10000" name="adj"/>
              </a:avLst>
            </a:prstGeom>
            <a:solidFill>
              <a:schemeClr val="lt2">
                <a:alpha val="89803"/>
              </a:schemeClr>
            </a:solidFill>
            <a:ln cap="rnd" cmpd="sng" w="19050">
              <a:solidFill>
                <a:srgbClr val="16266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9"/>
            <p:cNvSpPr txBox="1"/>
            <p:nvPr/>
          </p:nvSpPr>
          <p:spPr>
            <a:xfrm>
              <a:off x="378614" y="886531"/>
              <a:ext cx="2810360" cy="1744948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63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rPr b="0" i="0" lang="fr-FR" sz="24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- Lidar : </a:t>
              </a:r>
              <a:r>
                <a:rPr lang="fr-FR" sz="2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simple, efficace</a:t>
              </a:r>
              <a:r>
                <a:rPr b="0" i="0" lang="fr-FR" sz="24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sz="2400"/>
            </a:p>
            <a:p>
              <a:pPr indent="0" lvl="0" marL="0" marR="0" rtl="0" algn="l">
                <a:lnSpc>
                  <a:spcPct val="90000"/>
                </a:lnSpc>
                <a:spcBef>
                  <a:spcPts val="63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rPr b="0" i="0" lang="fr-FR" sz="24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- ZED2 : tout en un,</a:t>
              </a:r>
              <a:r>
                <a:rPr lang="fr-FR" sz="2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 imparfait</a:t>
              </a:r>
              <a:r>
                <a:rPr b="0" i="0" lang="fr-FR" sz="24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sz="2400"/>
            </a:p>
            <a:p>
              <a:pPr indent="0" lvl="0" marL="0" marR="0" rtl="0" algn="l">
                <a:lnSpc>
                  <a:spcPct val="90000"/>
                </a:lnSpc>
                <a:spcBef>
                  <a:spcPts val="63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rPr b="0" i="0" lang="fr-FR" sz="24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- Kinect : tout en un, bon marché et efficace</a:t>
              </a:r>
              <a:r>
                <a:rPr lang="fr-FR" sz="2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sz="2400"/>
            </a:p>
          </p:txBody>
        </p:sp>
        <p:sp>
          <p:nvSpPr>
            <p:cNvPr id="347" name="Google Shape;347;p9"/>
            <p:cNvSpPr/>
            <p:nvPr/>
          </p:nvSpPr>
          <p:spPr>
            <a:xfrm>
              <a:off x="3567588" y="524133"/>
              <a:ext cx="2918936" cy="1853524"/>
            </a:xfrm>
            <a:prstGeom prst="roundRect">
              <a:avLst>
                <a:gd fmla="val 10000" name="adj"/>
              </a:avLst>
            </a:prstGeom>
            <a:solidFill>
              <a:srgbClr val="16266C"/>
            </a:solidFill>
            <a:ln cap="rnd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9"/>
            <p:cNvSpPr/>
            <p:nvPr/>
          </p:nvSpPr>
          <p:spPr>
            <a:xfrm>
              <a:off x="3891915" y="832243"/>
              <a:ext cx="2918936" cy="1853524"/>
            </a:xfrm>
            <a:prstGeom prst="roundRect">
              <a:avLst>
                <a:gd fmla="val 10000" name="adj"/>
              </a:avLst>
            </a:prstGeom>
            <a:solidFill>
              <a:schemeClr val="lt2">
                <a:alpha val="89803"/>
              </a:schemeClr>
            </a:solidFill>
            <a:ln cap="rnd" cmpd="sng" w="19050">
              <a:solidFill>
                <a:srgbClr val="16266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9"/>
            <p:cNvSpPr txBox="1"/>
            <p:nvPr/>
          </p:nvSpPr>
          <p:spPr>
            <a:xfrm>
              <a:off x="3946203" y="886531"/>
              <a:ext cx="2810360" cy="1744948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63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rPr b="0" i="0" lang="fr-FR" sz="24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Application de l’algorithme entre le lidar et une caméra.</a:t>
              </a:r>
              <a:endPara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0" name="Google Shape;350;p9"/>
            <p:cNvSpPr/>
            <p:nvPr/>
          </p:nvSpPr>
          <p:spPr>
            <a:xfrm>
              <a:off x="7135177" y="524133"/>
              <a:ext cx="2918936" cy="1853524"/>
            </a:xfrm>
            <a:prstGeom prst="roundRect">
              <a:avLst>
                <a:gd fmla="val 10000" name="adj"/>
              </a:avLst>
            </a:prstGeom>
            <a:solidFill>
              <a:srgbClr val="16266C"/>
            </a:solidFill>
            <a:ln cap="rnd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9"/>
            <p:cNvSpPr/>
            <p:nvPr/>
          </p:nvSpPr>
          <p:spPr>
            <a:xfrm>
              <a:off x="7459503" y="832243"/>
              <a:ext cx="2918936" cy="1853524"/>
            </a:xfrm>
            <a:prstGeom prst="roundRect">
              <a:avLst>
                <a:gd fmla="val 10000" name="adj"/>
              </a:avLst>
            </a:prstGeom>
            <a:solidFill>
              <a:schemeClr val="lt2">
                <a:alpha val="89803"/>
              </a:schemeClr>
            </a:solidFill>
            <a:ln cap="rnd" cmpd="sng" w="19050">
              <a:solidFill>
                <a:srgbClr val="16266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9"/>
            <p:cNvSpPr txBox="1"/>
            <p:nvPr/>
          </p:nvSpPr>
          <p:spPr>
            <a:xfrm>
              <a:off x="7513791" y="886531"/>
              <a:ext cx="2810360" cy="1744948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63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rPr b="0" i="0" lang="fr-FR" sz="24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Placer le lidar et la caméra sur un chien robot comme le spot de Boston Dynamics par exemple.</a:t>
              </a:r>
              <a:endPara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53" name="Google Shape;353;p9"/>
          <p:cNvSpPr txBox="1"/>
          <p:nvPr/>
        </p:nvSpPr>
        <p:spPr>
          <a:xfrm>
            <a:off x="893468" y="322523"/>
            <a:ext cx="10173000" cy="155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libri"/>
              <a:buNone/>
            </a:pPr>
            <a:r>
              <a:rPr lang="fr-FR" sz="4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Résultats et Perspectives</a:t>
            </a:r>
            <a:endParaRPr sz="4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10"/>
          <p:cNvSpPr txBox="1"/>
          <p:nvPr>
            <p:ph idx="1" type="body"/>
          </p:nvPr>
        </p:nvSpPr>
        <p:spPr>
          <a:xfrm>
            <a:off x="1030287" y="2099522"/>
            <a:ext cx="10131425" cy="36491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fr-FR" sz="2400"/>
              <a:t>MERCI DE VOTRE ATTENTION</a:t>
            </a:r>
            <a:endParaRPr sz="2400"/>
          </a:p>
        </p:txBody>
      </p:sp>
      <p:sp>
        <p:nvSpPr>
          <p:cNvPr id="359" name="Google Shape;359;p10"/>
          <p:cNvSpPr txBox="1"/>
          <p:nvPr>
            <p:ph idx="11" type="ftr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/10</a:t>
            </a:r>
            <a:endParaRPr/>
          </a:p>
        </p:txBody>
      </p:sp>
      <p:sp>
        <p:nvSpPr>
          <p:cNvPr id="360" name="Google Shape;360;p10"/>
          <p:cNvSpPr txBox="1"/>
          <p:nvPr/>
        </p:nvSpPr>
        <p:spPr>
          <a:xfrm>
            <a:off x="1009494" y="2219577"/>
            <a:ext cx="10173010" cy="15544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libri"/>
              <a:buNone/>
            </a:pPr>
            <a:r>
              <a:rPr b="1" i="0" lang="fr-FR" sz="4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FIN</a:t>
            </a:r>
            <a:endParaRPr sz="4400"/>
          </a:p>
        </p:txBody>
      </p:sp>
      <p:sp>
        <p:nvSpPr>
          <p:cNvPr id="361" name="Google Shape;361;p10"/>
          <p:cNvSpPr txBox="1"/>
          <p:nvPr/>
        </p:nvSpPr>
        <p:spPr>
          <a:xfrm>
            <a:off x="4038600" y="649224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fr-FR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r>
              <a:rPr b="0" i="0" lang="fr-FR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/1</a:t>
            </a:r>
            <a:r>
              <a:rPr lang="fr-FR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7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"/>
          <p:cNvSpPr txBox="1"/>
          <p:nvPr>
            <p:ph idx="1" type="body"/>
          </p:nvPr>
        </p:nvSpPr>
        <p:spPr>
          <a:xfrm>
            <a:off x="1030282" y="1604433"/>
            <a:ext cx="10131300" cy="36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fr-FR" sz="2400"/>
              <a:t>Développement d’un Scanner 3D dense avec couleurs.</a:t>
            </a:r>
            <a:endParaRPr sz="1400"/>
          </a:p>
        </p:txBody>
      </p:sp>
      <p:sp>
        <p:nvSpPr>
          <p:cNvPr id="160" name="Google Shape;160;p2"/>
          <p:cNvSpPr txBox="1"/>
          <p:nvPr/>
        </p:nvSpPr>
        <p:spPr>
          <a:xfrm>
            <a:off x="4038600" y="649224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fr-FR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r>
              <a:rPr b="0" i="0" lang="fr-FR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/1</a:t>
            </a:r>
            <a:r>
              <a:rPr lang="fr-FR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7</a:t>
            </a:r>
            <a:endParaRPr/>
          </a:p>
        </p:txBody>
      </p:sp>
      <p:sp>
        <p:nvSpPr>
          <p:cNvPr id="161" name="Google Shape;161;p2"/>
          <p:cNvSpPr txBox="1"/>
          <p:nvPr/>
        </p:nvSpPr>
        <p:spPr>
          <a:xfrm>
            <a:off x="893468" y="322523"/>
            <a:ext cx="10173000" cy="155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libri"/>
              <a:buNone/>
            </a:pPr>
            <a:r>
              <a:rPr lang="fr-FR" sz="4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Sujet</a:t>
            </a:r>
            <a:endParaRPr sz="44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"/>
          <p:cNvSpPr txBox="1"/>
          <p:nvPr/>
        </p:nvSpPr>
        <p:spPr>
          <a:xfrm>
            <a:off x="4038600" y="649224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fr-FR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r>
              <a:rPr b="0" i="0" lang="fr-FR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/1</a:t>
            </a:r>
            <a:r>
              <a:rPr lang="fr-FR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7</a:t>
            </a:r>
            <a:endParaRPr/>
          </a:p>
        </p:txBody>
      </p:sp>
      <p:grpSp>
        <p:nvGrpSpPr>
          <p:cNvPr id="167" name="Google Shape;167;p3"/>
          <p:cNvGrpSpPr/>
          <p:nvPr/>
        </p:nvGrpSpPr>
        <p:grpSpPr>
          <a:xfrm>
            <a:off x="2009177" y="2362635"/>
            <a:ext cx="8041648" cy="2132719"/>
            <a:chOff x="2088989" y="626110"/>
            <a:chExt cx="8041648" cy="2132719"/>
          </a:xfrm>
        </p:grpSpPr>
        <p:sp>
          <p:nvSpPr>
            <p:cNvPr id="168" name="Google Shape;168;p3"/>
            <p:cNvSpPr/>
            <p:nvPr/>
          </p:nvSpPr>
          <p:spPr>
            <a:xfrm>
              <a:off x="2435408" y="626110"/>
              <a:ext cx="1084200" cy="1084200"/>
            </a:xfrm>
            <a:prstGeom prst="round2DiagRect">
              <a:avLst>
                <a:gd fmla="val 29727" name="adj1"/>
                <a:gd fmla="val 0" name="adj2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3"/>
            <p:cNvSpPr/>
            <p:nvPr/>
          </p:nvSpPr>
          <p:spPr>
            <a:xfrm>
              <a:off x="2666687" y="857239"/>
              <a:ext cx="621900" cy="6219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3"/>
            <p:cNvSpPr txBox="1"/>
            <p:nvPr/>
          </p:nvSpPr>
          <p:spPr>
            <a:xfrm>
              <a:off x="2088989" y="2047829"/>
              <a:ext cx="1777200" cy="71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500"/>
                <a:buFont typeface="Calibri"/>
                <a:buNone/>
              </a:pPr>
              <a:r>
                <a:rPr b="0" i="0" lang="fr-FR" sz="15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CONTEXTE &amp; OBJECTIFS</a:t>
              </a:r>
              <a:endParaRPr b="0" i="0" sz="1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" name="Google Shape;171;p3"/>
            <p:cNvSpPr/>
            <p:nvPr/>
          </p:nvSpPr>
          <p:spPr>
            <a:xfrm>
              <a:off x="4523682" y="626110"/>
              <a:ext cx="1084200" cy="1084200"/>
            </a:xfrm>
            <a:prstGeom prst="round2DiagRect">
              <a:avLst>
                <a:gd fmla="val 29727" name="adj1"/>
                <a:gd fmla="val 0" name="adj2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3"/>
            <p:cNvSpPr/>
            <p:nvPr/>
          </p:nvSpPr>
          <p:spPr>
            <a:xfrm>
              <a:off x="4754711" y="857139"/>
              <a:ext cx="621900" cy="6219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3"/>
            <p:cNvSpPr/>
            <p:nvPr/>
          </p:nvSpPr>
          <p:spPr>
            <a:xfrm>
              <a:off x="4177138" y="2047829"/>
              <a:ext cx="1777200" cy="71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3"/>
            <p:cNvSpPr txBox="1"/>
            <p:nvPr/>
          </p:nvSpPr>
          <p:spPr>
            <a:xfrm>
              <a:off x="4177138" y="2047829"/>
              <a:ext cx="1777200" cy="71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500"/>
                <a:buFont typeface="Calibri"/>
                <a:buNone/>
              </a:pPr>
              <a:r>
                <a:rPr b="0" i="0" lang="fr-FR" sz="15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ÉTUDE</a:t>
              </a:r>
              <a:r>
                <a:rPr lang="fr-FR" sz="15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</a:t>
              </a:r>
              <a:r>
                <a:rPr b="0" i="0" lang="fr-FR" sz="15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BIBLIOGRAPHIQUES</a:t>
              </a:r>
              <a:endParaRPr b="0" i="0" sz="1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175;p3"/>
            <p:cNvSpPr/>
            <p:nvPr/>
          </p:nvSpPr>
          <p:spPr>
            <a:xfrm>
              <a:off x="6611831" y="626110"/>
              <a:ext cx="1084200" cy="1084200"/>
            </a:xfrm>
            <a:prstGeom prst="round2DiagRect">
              <a:avLst>
                <a:gd fmla="val 29727" name="adj1"/>
                <a:gd fmla="val 0" name="adj2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3"/>
            <p:cNvSpPr/>
            <p:nvPr/>
          </p:nvSpPr>
          <p:spPr>
            <a:xfrm>
              <a:off x="6265287" y="2047829"/>
              <a:ext cx="1777200" cy="71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3"/>
            <p:cNvSpPr txBox="1"/>
            <p:nvPr/>
          </p:nvSpPr>
          <p:spPr>
            <a:xfrm>
              <a:off x="6265287" y="2047829"/>
              <a:ext cx="1777200" cy="71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500"/>
                <a:buFont typeface="Calibri"/>
                <a:buNone/>
              </a:pPr>
              <a:r>
                <a:rPr b="0" i="0" lang="fr-FR" sz="15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MISE</a:t>
              </a:r>
              <a:r>
                <a:rPr lang="fr-FR" sz="15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</a:t>
              </a:r>
              <a:r>
                <a:rPr b="0" i="0" lang="fr-FR" sz="15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EN ŒUVRE EXPÉRIMENTALES</a:t>
              </a:r>
              <a:endParaRPr b="0" i="0" sz="1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178;p3"/>
            <p:cNvSpPr/>
            <p:nvPr/>
          </p:nvSpPr>
          <p:spPr>
            <a:xfrm>
              <a:off x="8699981" y="626110"/>
              <a:ext cx="1084200" cy="1084200"/>
            </a:xfrm>
            <a:prstGeom prst="round2DiagRect">
              <a:avLst>
                <a:gd fmla="val 29727" name="adj1"/>
                <a:gd fmla="val 0" name="adj2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3"/>
            <p:cNvSpPr/>
            <p:nvPr/>
          </p:nvSpPr>
          <p:spPr>
            <a:xfrm>
              <a:off x="8931010" y="857139"/>
              <a:ext cx="621900" cy="6219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3"/>
            <p:cNvSpPr/>
            <p:nvPr/>
          </p:nvSpPr>
          <p:spPr>
            <a:xfrm>
              <a:off x="8353437" y="2047829"/>
              <a:ext cx="1777200" cy="71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3"/>
            <p:cNvSpPr txBox="1"/>
            <p:nvPr/>
          </p:nvSpPr>
          <p:spPr>
            <a:xfrm>
              <a:off x="8353437" y="2047829"/>
              <a:ext cx="1777200" cy="71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500"/>
                <a:buFont typeface="Calibri"/>
                <a:buNone/>
              </a:pPr>
              <a:r>
                <a:rPr b="0" i="0" lang="fr-FR" sz="15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RÉSULTATS ET PERSPECTIVES</a:t>
              </a:r>
              <a:endParaRPr b="0" i="0" sz="1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182;p3"/>
            <p:cNvSpPr/>
            <p:nvPr/>
          </p:nvSpPr>
          <p:spPr>
            <a:xfrm>
              <a:off x="6842987" y="857139"/>
              <a:ext cx="621900" cy="62190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3" name="Google Shape;183;p3"/>
          <p:cNvSpPr txBox="1"/>
          <p:nvPr/>
        </p:nvSpPr>
        <p:spPr>
          <a:xfrm>
            <a:off x="893468" y="322523"/>
            <a:ext cx="10173000" cy="155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libri"/>
              <a:buNone/>
            </a:pPr>
            <a:r>
              <a:rPr lang="fr-FR" sz="4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Plan</a:t>
            </a:r>
            <a:endParaRPr sz="44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4"/>
          <p:cNvSpPr txBox="1"/>
          <p:nvPr>
            <p:ph idx="1" type="body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171450" lvl="0" marL="28575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189" name="Google Shape;189;p4"/>
          <p:cNvSpPr txBox="1"/>
          <p:nvPr/>
        </p:nvSpPr>
        <p:spPr>
          <a:xfrm>
            <a:off x="893468" y="322523"/>
            <a:ext cx="10173000" cy="155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libri"/>
              <a:buNone/>
            </a:pPr>
            <a:r>
              <a:rPr b="0" i="0" lang="fr-FR" sz="4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Contexte &amp; Objectifs</a:t>
            </a:r>
            <a:endParaRPr sz="4400"/>
          </a:p>
        </p:txBody>
      </p:sp>
      <p:sp>
        <p:nvSpPr>
          <p:cNvPr id="190" name="Google Shape;190;p4"/>
          <p:cNvSpPr txBox="1"/>
          <p:nvPr/>
        </p:nvSpPr>
        <p:spPr>
          <a:xfrm>
            <a:off x="4038600" y="649224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fr-FR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r>
              <a:rPr b="0" i="0" lang="fr-FR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/1</a:t>
            </a:r>
            <a:r>
              <a:rPr lang="fr-FR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7</a:t>
            </a:r>
            <a:endParaRPr/>
          </a:p>
        </p:txBody>
      </p:sp>
      <p:grpSp>
        <p:nvGrpSpPr>
          <p:cNvPr id="191" name="Google Shape;191;p4"/>
          <p:cNvGrpSpPr/>
          <p:nvPr/>
        </p:nvGrpSpPr>
        <p:grpSpPr>
          <a:xfrm>
            <a:off x="1041068" y="2762856"/>
            <a:ext cx="10109856" cy="3208676"/>
            <a:chOff x="134291" y="612"/>
            <a:chExt cx="10109856" cy="3208676"/>
          </a:xfrm>
        </p:grpSpPr>
        <p:sp>
          <p:nvSpPr>
            <p:cNvPr id="192" name="Google Shape;192;p4"/>
            <p:cNvSpPr/>
            <p:nvPr/>
          </p:nvSpPr>
          <p:spPr>
            <a:xfrm>
              <a:off x="134291" y="612"/>
              <a:ext cx="4332795" cy="2751325"/>
            </a:xfrm>
            <a:prstGeom prst="roundRect">
              <a:avLst>
                <a:gd fmla="val 10000" name="adj"/>
              </a:avLst>
            </a:prstGeom>
            <a:solidFill>
              <a:srgbClr val="16266C"/>
            </a:solidFill>
            <a:ln cap="rnd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4"/>
            <p:cNvSpPr/>
            <p:nvPr/>
          </p:nvSpPr>
          <p:spPr>
            <a:xfrm>
              <a:off x="615713" y="457963"/>
              <a:ext cx="4332795" cy="2751325"/>
            </a:xfrm>
            <a:prstGeom prst="roundRect">
              <a:avLst>
                <a:gd fmla="val 10000" name="adj"/>
              </a:avLst>
            </a:prstGeom>
            <a:solidFill>
              <a:schemeClr val="lt2">
                <a:alpha val="89800"/>
              </a:schemeClr>
            </a:solidFill>
            <a:ln cap="rnd" cmpd="sng" w="19050">
              <a:solidFill>
                <a:srgbClr val="16266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4"/>
            <p:cNvSpPr txBox="1"/>
            <p:nvPr/>
          </p:nvSpPr>
          <p:spPr>
            <a:xfrm>
              <a:off x="696297" y="538547"/>
              <a:ext cx="4171627" cy="2590157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118100" lIns="118100" spcFirstLastPara="1" rIns="118100" wrap="square" tIns="1181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100"/>
                <a:buFont typeface="Calibri"/>
                <a:buNone/>
              </a:pPr>
              <a:r>
                <a:rPr lang="fr-FR" sz="2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Intégration </a:t>
              </a:r>
              <a:r>
                <a:rPr b="0" i="0" lang="fr-FR" sz="24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</a:t>
              </a:r>
              <a:r>
                <a:rPr lang="fr-FR" sz="2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ans</a:t>
              </a:r>
              <a:r>
                <a:rPr b="0" i="0" lang="fr-FR" sz="24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système NAPS et </a:t>
              </a:r>
              <a:r>
                <a:rPr lang="fr-FR" sz="2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du robot </a:t>
              </a:r>
              <a:r>
                <a:rPr lang="fr-FR" sz="2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quadrupède</a:t>
              </a:r>
              <a:r>
                <a:rPr lang="fr-FR" sz="2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SPOT.</a:t>
              </a:r>
              <a:endPara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195;p4"/>
            <p:cNvSpPr/>
            <p:nvPr/>
          </p:nvSpPr>
          <p:spPr>
            <a:xfrm>
              <a:off x="5429930" y="612"/>
              <a:ext cx="4332795" cy="2751325"/>
            </a:xfrm>
            <a:prstGeom prst="roundRect">
              <a:avLst>
                <a:gd fmla="val 10000" name="adj"/>
              </a:avLst>
            </a:prstGeom>
            <a:solidFill>
              <a:srgbClr val="16266C"/>
            </a:solidFill>
            <a:ln cap="rnd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4"/>
            <p:cNvSpPr/>
            <p:nvPr/>
          </p:nvSpPr>
          <p:spPr>
            <a:xfrm>
              <a:off x="5911352" y="457963"/>
              <a:ext cx="4332795" cy="2751325"/>
            </a:xfrm>
            <a:prstGeom prst="roundRect">
              <a:avLst>
                <a:gd fmla="val 10000" name="adj"/>
              </a:avLst>
            </a:prstGeom>
            <a:solidFill>
              <a:schemeClr val="lt2">
                <a:alpha val="89800"/>
              </a:schemeClr>
            </a:solidFill>
            <a:ln cap="rnd" cmpd="sng" w="19050">
              <a:solidFill>
                <a:srgbClr val="16266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4"/>
            <p:cNvSpPr txBox="1"/>
            <p:nvPr/>
          </p:nvSpPr>
          <p:spPr>
            <a:xfrm>
              <a:off x="5991936" y="538547"/>
              <a:ext cx="4171627" cy="2590157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118100" lIns="118100" spcFirstLastPara="1" rIns="118100" wrap="square" tIns="1181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100"/>
                <a:buFont typeface="Calibri"/>
                <a:buNone/>
              </a:pPr>
              <a:r>
                <a:rPr b="0" i="0" lang="fr-FR" sz="24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Objectifs du projet : </a:t>
              </a:r>
              <a:r>
                <a:rPr lang="fr-FR" sz="2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Colorier un nuage de point 3D à partir d’une photo</a:t>
              </a:r>
              <a:endPara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g2da83673c2d_0_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14475" y="952987"/>
            <a:ext cx="6190032" cy="4952026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g2da83673c2d_0_13"/>
          <p:cNvSpPr txBox="1"/>
          <p:nvPr/>
        </p:nvSpPr>
        <p:spPr>
          <a:xfrm>
            <a:off x="2870238" y="408950"/>
            <a:ext cx="5878500" cy="6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u="sng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Image d’un </a:t>
            </a:r>
            <a:r>
              <a:rPr lang="fr-FR" sz="1800" u="sng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chien</a:t>
            </a:r>
            <a:r>
              <a:rPr lang="fr-FR" sz="1800" u="sng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robot “Spot” à l’écoles des Mines de Nancy.</a:t>
            </a:r>
            <a:endParaRPr sz="1500" u="sng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g2da83673c2d_0_13"/>
          <p:cNvSpPr txBox="1"/>
          <p:nvPr/>
        </p:nvSpPr>
        <p:spPr>
          <a:xfrm>
            <a:off x="4038600" y="649224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fr-FR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r>
              <a:rPr b="0" i="0" lang="fr-FR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/1</a:t>
            </a:r>
            <a:r>
              <a:rPr lang="fr-FR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7</a:t>
            </a:r>
            <a:endParaRPr/>
          </a:p>
        </p:txBody>
      </p:sp>
      <p:sp>
        <p:nvSpPr>
          <p:cNvPr id="206" name="Google Shape;206;g2da83673c2d_0_13"/>
          <p:cNvSpPr txBox="1"/>
          <p:nvPr/>
        </p:nvSpPr>
        <p:spPr>
          <a:xfrm>
            <a:off x="2651050" y="5905025"/>
            <a:ext cx="5789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source : https://www.vosgesmatin.fr/science-et-technologie/2020/09/29/mines-nancy-adopte-scar-le-chien-robot-aux-capacites-inouies-ywfu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6"/>
          <p:cNvSpPr txBox="1"/>
          <p:nvPr>
            <p:ph idx="1" type="body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171450" lvl="0" marL="28575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212" name="Google Shape;212;p6"/>
          <p:cNvSpPr txBox="1"/>
          <p:nvPr>
            <p:ph idx="11" type="ftr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/10</a:t>
            </a:r>
            <a:endParaRPr/>
          </a:p>
        </p:txBody>
      </p:sp>
      <p:sp>
        <p:nvSpPr>
          <p:cNvPr id="213" name="Google Shape;213;p6"/>
          <p:cNvSpPr txBox="1"/>
          <p:nvPr/>
        </p:nvSpPr>
        <p:spPr>
          <a:xfrm>
            <a:off x="4038600" y="649224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fr-FR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r>
              <a:rPr b="0" i="0" lang="fr-FR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/1</a:t>
            </a:r>
            <a:r>
              <a:rPr lang="fr-FR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7</a:t>
            </a:r>
            <a:endParaRPr/>
          </a:p>
        </p:txBody>
      </p:sp>
      <p:grpSp>
        <p:nvGrpSpPr>
          <p:cNvPr id="214" name="Google Shape;214;p6"/>
          <p:cNvGrpSpPr/>
          <p:nvPr/>
        </p:nvGrpSpPr>
        <p:grpSpPr>
          <a:xfrm>
            <a:off x="1038893" y="3018131"/>
            <a:ext cx="10109856" cy="3208676"/>
            <a:chOff x="134291" y="612"/>
            <a:chExt cx="10109856" cy="3208676"/>
          </a:xfrm>
        </p:grpSpPr>
        <p:sp>
          <p:nvSpPr>
            <p:cNvPr id="215" name="Google Shape;215;p6"/>
            <p:cNvSpPr/>
            <p:nvPr/>
          </p:nvSpPr>
          <p:spPr>
            <a:xfrm>
              <a:off x="134291" y="612"/>
              <a:ext cx="4332795" cy="2751325"/>
            </a:xfrm>
            <a:prstGeom prst="roundRect">
              <a:avLst>
                <a:gd fmla="val 10000" name="adj"/>
              </a:avLst>
            </a:prstGeom>
            <a:solidFill>
              <a:srgbClr val="16266C"/>
            </a:solidFill>
            <a:ln cap="rnd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6"/>
            <p:cNvSpPr/>
            <p:nvPr/>
          </p:nvSpPr>
          <p:spPr>
            <a:xfrm>
              <a:off x="615713" y="457963"/>
              <a:ext cx="4332795" cy="2751325"/>
            </a:xfrm>
            <a:prstGeom prst="roundRect">
              <a:avLst>
                <a:gd fmla="val 10000" name="adj"/>
              </a:avLst>
            </a:prstGeom>
            <a:solidFill>
              <a:schemeClr val="lt2">
                <a:alpha val="89800"/>
              </a:schemeClr>
            </a:solidFill>
            <a:ln cap="rnd" cmpd="sng" w="19050">
              <a:solidFill>
                <a:srgbClr val="16266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6"/>
            <p:cNvSpPr txBox="1"/>
            <p:nvPr/>
          </p:nvSpPr>
          <p:spPr>
            <a:xfrm>
              <a:off x="696297" y="538547"/>
              <a:ext cx="4171627" cy="2590157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129525" lIns="129525" spcFirstLastPara="1" rIns="129525" wrap="square" tIns="12952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400"/>
                <a:buFont typeface="Calibri"/>
                <a:buNone/>
              </a:pPr>
              <a:r>
                <a:rPr b="0" i="0" lang="fr-FR" sz="24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Étude bibliographique sur les différentes méthodes de capture 3D</a:t>
              </a:r>
              <a:r>
                <a:rPr lang="fr-FR" sz="2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" name="Google Shape;218;p6"/>
            <p:cNvSpPr/>
            <p:nvPr/>
          </p:nvSpPr>
          <p:spPr>
            <a:xfrm>
              <a:off x="5429930" y="612"/>
              <a:ext cx="4332795" cy="2751325"/>
            </a:xfrm>
            <a:prstGeom prst="roundRect">
              <a:avLst>
                <a:gd fmla="val 10000" name="adj"/>
              </a:avLst>
            </a:prstGeom>
            <a:solidFill>
              <a:srgbClr val="16266C"/>
            </a:solidFill>
            <a:ln cap="rnd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6"/>
            <p:cNvSpPr/>
            <p:nvPr/>
          </p:nvSpPr>
          <p:spPr>
            <a:xfrm>
              <a:off x="5911352" y="457963"/>
              <a:ext cx="4332795" cy="2751325"/>
            </a:xfrm>
            <a:prstGeom prst="roundRect">
              <a:avLst>
                <a:gd fmla="val 10000" name="adj"/>
              </a:avLst>
            </a:prstGeom>
            <a:solidFill>
              <a:schemeClr val="lt2">
                <a:alpha val="89800"/>
              </a:schemeClr>
            </a:solidFill>
            <a:ln cap="rnd" cmpd="sng" w="19050">
              <a:solidFill>
                <a:srgbClr val="16266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6"/>
            <p:cNvSpPr txBox="1"/>
            <p:nvPr/>
          </p:nvSpPr>
          <p:spPr>
            <a:xfrm>
              <a:off x="5991936" y="538547"/>
              <a:ext cx="4171627" cy="2590157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129525" lIns="129525" spcFirstLastPara="1" rIns="129525" wrap="square" tIns="12952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400"/>
                <a:buFont typeface="Calibri"/>
                <a:buNone/>
              </a:pPr>
              <a:r>
                <a:rPr b="0" i="0" lang="fr-FR" sz="24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Étude bibliographique sur le coloriage de points 3D avec une caméra.</a:t>
              </a:r>
              <a:endPara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1" name="Google Shape;221;p6"/>
          <p:cNvSpPr txBox="1"/>
          <p:nvPr/>
        </p:nvSpPr>
        <p:spPr>
          <a:xfrm>
            <a:off x="893468" y="322523"/>
            <a:ext cx="10173000" cy="155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libri"/>
              <a:buNone/>
            </a:pPr>
            <a:r>
              <a:rPr lang="fr-FR" sz="4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Études Bibliographiques</a:t>
            </a:r>
            <a:endParaRPr sz="4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oogle Shape;227;g2da83673c2d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675" y="3607475"/>
            <a:ext cx="4569700" cy="2946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g2da83673c2d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96912" y="129175"/>
            <a:ext cx="6585075" cy="2528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g2da83673c2d_0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16317" y="3607475"/>
            <a:ext cx="4778683" cy="2946150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g2da83673c2d_0_0"/>
          <p:cNvSpPr txBox="1"/>
          <p:nvPr/>
        </p:nvSpPr>
        <p:spPr>
          <a:xfrm>
            <a:off x="8186700" y="2974538"/>
            <a:ext cx="2637900" cy="6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300" u="sng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Lumière structurée</a:t>
            </a:r>
            <a:endParaRPr b="1" sz="2300" u="sng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Google Shape;231;g2da83673c2d_0_0"/>
          <p:cNvSpPr txBox="1"/>
          <p:nvPr/>
        </p:nvSpPr>
        <p:spPr>
          <a:xfrm>
            <a:off x="327200" y="1043550"/>
            <a:ext cx="2069700" cy="6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300" u="sng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Balayage Laser</a:t>
            </a:r>
            <a:endParaRPr b="1" sz="2300" u="sng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g2da83673c2d_0_0"/>
          <p:cNvSpPr txBox="1"/>
          <p:nvPr/>
        </p:nvSpPr>
        <p:spPr>
          <a:xfrm>
            <a:off x="1582925" y="2974525"/>
            <a:ext cx="1831200" cy="6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300" u="sng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Stéréovision</a:t>
            </a:r>
            <a:endParaRPr b="1" sz="2300" u="sng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g2da83673c2d_0_0"/>
          <p:cNvSpPr txBox="1"/>
          <p:nvPr/>
        </p:nvSpPr>
        <p:spPr>
          <a:xfrm>
            <a:off x="117575" y="6553625"/>
            <a:ext cx="56919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source: https://www.researchgate.net/figure/Human-eyes-perceive-differences-d-in-the-relative-horizontal-position-of-objects-which_fig4_361755243</a:t>
            </a:r>
            <a:endParaRPr sz="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g2da83673c2d_0_0"/>
          <p:cNvSpPr txBox="1"/>
          <p:nvPr/>
        </p:nvSpPr>
        <p:spPr>
          <a:xfrm>
            <a:off x="7052900" y="6553625"/>
            <a:ext cx="56919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source: </a:t>
            </a:r>
            <a:r>
              <a:rPr lang="fr-FR" sz="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https://www.researchgate.net/figure/Principle-of-structured-lightMoviMED-2018_fig3_358090768</a:t>
            </a:r>
            <a:endParaRPr sz="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Google Shape;235;g2da83673c2d_0_0"/>
          <p:cNvSpPr txBox="1"/>
          <p:nvPr/>
        </p:nvSpPr>
        <p:spPr>
          <a:xfrm>
            <a:off x="2324400" y="2657200"/>
            <a:ext cx="56919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source: </a:t>
            </a:r>
            <a:r>
              <a:rPr lang="fr-FR" sz="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https://bitfab.io/blog/types-of-3d-scanning/</a:t>
            </a:r>
            <a:endParaRPr sz="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" name="Google Shape;236;g2da83673c2d_0_0"/>
          <p:cNvSpPr txBox="1"/>
          <p:nvPr/>
        </p:nvSpPr>
        <p:spPr>
          <a:xfrm>
            <a:off x="4038600" y="649224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fr-FR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r>
              <a:rPr b="0" i="0" lang="fr-FR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/1</a:t>
            </a:r>
            <a:r>
              <a:rPr lang="fr-FR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7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42;g2da83673c2d_2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1562" y="751375"/>
            <a:ext cx="7618333" cy="2789025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g2da83673c2d_2_0"/>
          <p:cNvSpPr txBox="1"/>
          <p:nvPr/>
        </p:nvSpPr>
        <p:spPr>
          <a:xfrm>
            <a:off x="9649900" y="3250600"/>
            <a:ext cx="2357100" cy="28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source : https://stanford.edu/~rqi/frustum-pointnets/</a:t>
            </a:r>
            <a:endParaRPr sz="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4" name="Google Shape;244;g2da83673c2d_2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20300" y="3703225"/>
            <a:ext cx="5040850" cy="2789025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g2da83673c2d_2_0"/>
          <p:cNvSpPr txBox="1"/>
          <p:nvPr/>
        </p:nvSpPr>
        <p:spPr>
          <a:xfrm>
            <a:off x="8361150" y="6202450"/>
            <a:ext cx="2810100" cy="28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source : https://www.nature.com/articles/s41598-023-34479-z</a:t>
            </a:r>
            <a:endParaRPr sz="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" name="Google Shape;246;g2da83673c2d_2_0"/>
          <p:cNvSpPr txBox="1"/>
          <p:nvPr/>
        </p:nvSpPr>
        <p:spPr>
          <a:xfrm>
            <a:off x="4038600" y="649224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fr-FR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r>
              <a:rPr b="0" i="0" lang="fr-FR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/1</a:t>
            </a:r>
            <a:r>
              <a:rPr lang="fr-FR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endParaRPr/>
          </a:p>
        </p:txBody>
      </p:sp>
      <p:sp>
        <p:nvSpPr>
          <p:cNvPr id="247" name="Google Shape;247;g2da83673c2d_2_0"/>
          <p:cNvSpPr txBox="1"/>
          <p:nvPr/>
        </p:nvSpPr>
        <p:spPr>
          <a:xfrm>
            <a:off x="3147900" y="212575"/>
            <a:ext cx="58962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300" u="sng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</a:t>
            </a:r>
            <a:r>
              <a:rPr lang="fr-FR" sz="2300" u="sng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assage</a:t>
            </a:r>
            <a:r>
              <a:rPr lang="fr-FR" sz="2300" u="sng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d’une image 2D en un nuage de points</a:t>
            </a:r>
            <a:endParaRPr sz="2300" u="sng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g2da83673c2d_2_0"/>
          <p:cNvSpPr txBox="1"/>
          <p:nvPr/>
        </p:nvSpPr>
        <p:spPr>
          <a:xfrm>
            <a:off x="49100" y="4651325"/>
            <a:ext cx="32712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300" u="sng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</a:t>
            </a:r>
            <a:r>
              <a:rPr lang="fr-FR" sz="2300" u="sng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assage d’une scène 2D à un nuage de points coloré</a:t>
            </a:r>
            <a:endParaRPr sz="2300" u="sng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7"/>
          <p:cNvSpPr txBox="1"/>
          <p:nvPr>
            <p:ph idx="11" type="ftr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/10</a:t>
            </a:r>
            <a:endParaRPr/>
          </a:p>
        </p:txBody>
      </p:sp>
      <p:sp>
        <p:nvSpPr>
          <p:cNvPr id="254" name="Google Shape;254;p7"/>
          <p:cNvSpPr txBox="1"/>
          <p:nvPr/>
        </p:nvSpPr>
        <p:spPr>
          <a:xfrm>
            <a:off x="4038600" y="649224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fr-FR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r>
              <a:rPr b="0" i="0" lang="fr-FR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/1</a:t>
            </a:r>
            <a:r>
              <a:rPr lang="fr-FR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7</a:t>
            </a:r>
            <a:endParaRPr/>
          </a:p>
        </p:txBody>
      </p:sp>
      <p:grpSp>
        <p:nvGrpSpPr>
          <p:cNvPr id="255" name="Google Shape;255;p7"/>
          <p:cNvGrpSpPr/>
          <p:nvPr/>
        </p:nvGrpSpPr>
        <p:grpSpPr>
          <a:xfrm>
            <a:off x="906780" y="3132351"/>
            <a:ext cx="10378439" cy="2161634"/>
            <a:chOff x="0" y="524133"/>
            <a:chExt cx="10378439" cy="2161634"/>
          </a:xfrm>
        </p:grpSpPr>
        <p:sp>
          <p:nvSpPr>
            <p:cNvPr id="256" name="Google Shape;256;p7"/>
            <p:cNvSpPr/>
            <p:nvPr/>
          </p:nvSpPr>
          <p:spPr>
            <a:xfrm>
              <a:off x="0" y="524133"/>
              <a:ext cx="2918936" cy="1853524"/>
            </a:xfrm>
            <a:prstGeom prst="roundRect">
              <a:avLst>
                <a:gd fmla="val 10000" name="adj"/>
              </a:avLst>
            </a:prstGeom>
            <a:solidFill>
              <a:srgbClr val="16266C"/>
            </a:solidFill>
            <a:ln cap="rnd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7"/>
            <p:cNvSpPr/>
            <p:nvPr/>
          </p:nvSpPr>
          <p:spPr>
            <a:xfrm>
              <a:off x="324326" y="832243"/>
              <a:ext cx="2918936" cy="1853524"/>
            </a:xfrm>
            <a:prstGeom prst="roundRect">
              <a:avLst>
                <a:gd fmla="val 10000" name="adj"/>
              </a:avLst>
            </a:prstGeom>
            <a:solidFill>
              <a:schemeClr val="lt2">
                <a:alpha val="89803"/>
              </a:schemeClr>
            </a:solidFill>
            <a:ln cap="rnd" cmpd="sng" w="19050">
              <a:solidFill>
                <a:srgbClr val="16266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7"/>
            <p:cNvSpPr txBox="1"/>
            <p:nvPr/>
          </p:nvSpPr>
          <p:spPr>
            <a:xfrm>
              <a:off x="378614" y="886531"/>
              <a:ext cx="2810360" cy="1744948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102850" lIns="102850" spcFirstLastPara="1" rIns="102850" wrap="square" tIns="1028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700"/>
                <a:buFont typeface="Calibri"/>
                <a:buNone/>
              </a:pPr>
              <a:r>
                <a:rPr b="0" i="0" lang="fr-FR" sz="24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Expérimentations avec la caméra Stereolabs ZED2.</a:t>
              </a:r>
              <a:endParaRPr sz="2400"/>
            </a:p>
          </p:txBody>
        </p:sp>
        <p:sp>
          <p:nvSpPr>
            <p:cNvPr id="259" name="Google Shape;259;p7"/>
            <p:cNvSpPr/>
            <p:nvPr/>
          </p:nvSpPr>
          <p:spPr>
            <a:xfrm>
              <a:off x="3567588" y="524133"/>
              <a:ext cx="2918936" cy="1853524"/>
            </a:xfrm>
            <a:prstGeom prst="roundRect">
              <a:avLst>
                <a:gd fmla="val 10000" name="adj"/>
              </a:avLst>
            </a:prstGeom>
            <a:solidFill>
              <a:srgbClr val="16266C"/>
            </a:solidFill>
            <a:ln cap="rnd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7"/>
            <p:cNvSpPr/>
            <p:nvPr/>
          </p:nvSpPr>
          <p:spPr>
            <a:xfrm>
              <a:off x="3891915" y="832243"/>
              <a:ext cx="2918936" cy="1853524"/>
            </a:xfrm>
            <a:prstGeom prst="roundRect">
              <a:avLst>
                <a:gd fmla="val 10000" name="adj"/>
              </a:avLst>
            </a:prstGeom>
            <a:solidFill>
              <a:schemeClr val="lt2">
                <a:alpha val="89803"/>
              </a:schemeClr>
            </a:solidFill>
            <a:ln cap="rnd" cmpd="sng" w="19050">
              <a:solidFill>
                <a:srgbClr val="16266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7"/>
            <p:cNvSpPr txBox="1"/>
            <p:nvPr/>
          </p:nvSpPr>
          <p:spPr>
            <a:xfrm>
              <a:off x="3946203" y="886531"/>
              <a:ext cx="2810360" cy="1744948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102850" lIns="102850" spcFirstLastPara="1" rIns="102850" wrap="square" tIns="1028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700"/>
                <a:buFont typeface="Calibri"/>
                <a:buNone/>
              </a:pPr>
              <a:r>
                <a:rPr b="0" i="0" lang="fr-FR" sz="24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Expérimentations avec le </a:t>
              </a:r>
              <a:r>
                <a:rPr lang="fr-FR" sz="2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Li</a:t>
              </a:r>
              <a:r>
                <a:rPr b="0" i="0" lang="fr-FR" sz="24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dar Velodyne</a:t>
              </a:r>
              <a:r>
                <a:rPr b="0" i="0" lang="fr-FR" sz="24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lang="fr-FR" sz="2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</a:t>
              </a:r>
              <a:r>
                <a:rPr b="0" i="0" lang="fr-FR" sz="24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uck </a:t>
              </a:r>
              <a:r>
                <a:rPr lang="fr-FR" sz="2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L</a:t>
              </a:r>
              <a:r>
                <a:rPr b="0" i="0" lang="fr-FR" sz="24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ite.</a:t>
              </a:r>
              <a:endParaRPr sz="2400"/>
            </a:p>
          </p:txBody>
        </p:sp>
        <p:sp>
          <p:nvSpPr>
            <p:cNvPr id="262" name="Google Shape;262;p7"/>
            <p:cNvSpPr/>
            <p:nvPr/>
          </p:nvSpPr>
          <p:spPr>
            <a:xfrm>
              <a:off x="7135177" y="524133"/>
              <a:ext cx="2918936" cy="1853524"/>
            </a:xfrm>
            <a:prstGeom prst="roundRect">
              <a:avLst>
                <a:gd fmla="val 10000" name="adj"/>
              </a:avLst>
            </a:prstGeom>
            <a:solidFill>
              <a:srgbClr val="16266C"/>
            </a:solidFill>
            <a:ln cap="rnd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7"/>
            <p:cNvSpPr/>
            <p:nvPr/>
          </p:nvSpPr>
          <p:spPr>
            <a:xfrm>
              <a:off x="7459503" y="832243"/>
              <a:ext cx="2918936" cy="1853524"/>
            </a:xfrm>
            <a:prstGeom prst="roundRect">
              <a:avLst>
                <a:gd fmla="val 10000" name="adj"/>
              </a:avLst>
            </a:prstGeom>
            <a:solidFill>
              <a:schemeClr val="lt2">
                <a:alpha val="89803"/>
              </a:schemeClr>
            </a:solidFill>
            <a:ln cap="rnd" cmpd="sng" w="19050">
              <a:solidFill>
                <a:srgbClr val="16266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7"/>
            <p:cNvSpPr txBox="1"/>
            <p:nvPr/>
          </p:nvSpPr>
          <p:spPr>
            <a:xfrm>
              <a:off x="7513791" y="886531"/>
              <a:ext cx="2810360" cy="1744948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102850" lIns="102850" spcFirstLastPara="1" rIns="102850" wrap="square" tIns="1028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700"/>
                <a:buFont typeface="Calibri"/>
                <a:buNone/>
              </a:pPr>
              <a:r>
                <a:rPr b="0" i="0" lang="fr-FR" sz="24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Expérimentations avec la Microsoft Kinect V1.</a:t>
              </a:r>
              <a:endParaRPr sz="2400"/>
            </a:p>
          </p:txBody>
        </p:sp>
      </p:grpSp>
      <p:sp>
        <p:nvSpPr>
          <p:cNvPr id="265" name="Google Shape;265;p7"/>
          <p:cNvSpPr txBox="1"/>
          <p:nvPr/>
        </p:nvSpPr>
        <p:spPr>
          <a:xfrm>
            <a:off x="893468" y="322523"/>
            <a:ext cx="10173000" cy="155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libri"/>
              <a:buNone/>
            </a:pPr>
            <a:r>
              <a:rPr lang="fr-FR" sz="4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Mises en Œuvre Expérimentales</a:t>
            </a:r>
            <a:endParaRPr sz="4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hèm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éleste">
  <a:themeElements>
    <a:clrScheme name="Céleste">
      <a:dk1>
        <a:srgbClr val="000000"/>
      </a:dk1>
      <a:lt1>
        <a:srgbClr val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2024-01-11T13:52:00Z</dcterms:created>
  <dc:creator>quentin beluche</dc:creator>
</cp:coreProperties>
</file>